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05" r:id="rId3"/>
  </p:sldMasterIdLst>
  <p:notesMasterIdLst>
    <p:notesMasterId r:id="rId42"/>
  </p:notesMasterIdLst>
  <p:handoutMasterIdLst>
    <p:handoutMasterId r:id="rId43"/>
  </p:handoutMasterIdLst>
  <p:sldIdLst>
    <p:sldId id="386" r:id="rId4"/>
    <p:sldId id="364" r:id="rId5"/>
    <p:sldId id="337" r:id="rId6"/>
    <p:sldId id="349" r:id="rId7"/>
    <p:sldId id="350" r:id="rId8"/>
    <p:sldId id="351" r:id="rId9"/>
    <p:sldId id="352" r:id="rId10"/>
    <p:sldId id="360" r:id="rId11"/>
    <p:sldId id="383" r:id="rId12"/>
    <p:sldId id="354" r:id="rId13"/>
    <p:sldId id="335" r:id="rId14"/>
    <p:sldId id="385" r:id="rId15"/>
    <p:sldId id="336" r:id="rId16"/>
    <p:sldId id="259" r:id="rId17"/>
    <p:sldId id="327" r:id="rId18"/>
    <p:sldId id="325" r:id="rId19"/>
    <p:sldId id="261" r:id="rId20"/>
    <p:sldId id="357" r:id="rId21"/>
    <p:sldId id="356" r:id="rId22"/>
    <p:sldId id="359" r:id="rId23"/>
    <p:sldId id="369" r:id="rId24"/>
    <p:sldId id="366" r:id="rId25"/>
    <p:sldId id="339" r:id="rId26"/>
    <p:sldId id="344" r:id="rId27"/>
    <p:sldId id="345" r:id="rId28"/>
    <p:sldId id="361" r:id="rId29"/>
    <p:sldId id="348" r:id="rId30"/>
    <p:sldId id="380" r:id="rId31"/>
    <p:sldId id="381" r:id="rId32"/>
    <p:sldId id="374" r:id="rId33"/>
    <p:sldId id="375" r:id="rId34"/>
    <p:sldId id="376" r:id="rId35"/>
    <p:sldId id="377" r:id="rId36"/>
    <p:sldId id="378" r:id="rId37"/>
    <p:sldId id="379" r:id="rId38"/>
    <p:sldId id="382" r:id="rId39"/>
    <p:sldId id="311" r:id="rId40"/>
    <p:sldId id="363" r:id="rId41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6" autoAdjust="0"/>
    <p:restoredTop sz="94660"/>
  </p:normalViewPr>
  <p:slideViewPr>
    <p:cSldViewPr>
      <p:cViewPr>
        <p:scale>
          <a:sx n="70" d="100"/>
          <a:sy n="7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6747E-419F-4190-AB0E-D347063DC1A0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069AC-6337-490B-98FD-FA3E00DE1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E4F39-63B3-4A27-A554-0FED0E3451EC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66DD0-712D-4A12-B5AA-775AD7007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004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total 7 new markets – doubled</a:t>
            </a:r>
            <a:r>
              <a:rPr lang="en-US" baseline="0" dirty="0" smtClean="0"/>
              <a:t> number of countries in 1 yr.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66DD0-712D-4A12-B5AA-775AD70072D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539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total 7 new markets – doubled</a:t>
            </a:r>
            <a:r>
              <a:rPr lang="en-US" baseline="0" dirty="0" smtClean="0"/>
              <a:t> number of countries in 1 yr.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66DD0-712D-4A12-B5AA-775AD70072D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5395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rgbClr val="80B606"/>
                </a:solidFill>
                <a:latin typeface="Wingdings" pitchFamily="2" charset="2"/>
              </a:rPr>
              <a:t>S</a:t>
            </a:r>
          </a:p>
        </p:txBody>
      </p:sp>
    </p:spTree>
    <p:extLst>
      <p:ext uri="{BB962C8B-B14F-4D97-AF65-F5344CB8AC3E}">
        <p14:creationId xmlns="" xmlns:p14="http://schemas.microsoft.com/office/powerpoint/2010/main" val="586347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244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A7E191-5F94-4FC1-B823-BD7CABF7FA06}" type="datetime1">
              <a:rPr lang="en-US" smtClean="0">
                <a:solidFill>
                  <a:prstClr val="white"/>
                </a:solidFill>
              </a:rPr>
              <a:pPr/>
              <a:t>10/25/2013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2238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56D55-EFBE-4F9B-8A5F-09D42CA22A9B}" type="datetime1">
              <a:rPr lang="en-US" smtClean="0">
                <a:solidFill>
                  <a:prstClr val="white"/>
                </a:solidFill>
              </a:rPr>
              <a:pPr/>
              <a:t>10/25/2013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070878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1D110F-3F4E-48D9-B8AA-5D0E825AFDBA}" type="datetime1">
              <a:rPr lang="en-US" smtClean="0">
                <a:solidFill>
                  <a:prstClr val="white"/>
                </a:solidFill>
              </a:rPr>
              <a:pPr/>
              <a:t>10/25/2013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081169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4050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4410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3263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24021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406063" y="-1055688"/>
            <a:ext cx="1841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>
            <a:off x="10406063" y="-1055688"/>
            <a:ext cx="1841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627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566863" y="954088"/>
            <a:ext cx="7772400" cy="147002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87356618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911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0967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2061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3953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9847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7213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7988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1160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9933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0817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554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031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8AEBBE-F8B2-42CF-9895-E86A608384EB}" type="datetime1">
              <a:rPr lang="en-US" smtClean="0">
                <a:solidFill>
                  <a:prstClr val="white"/>
                </a:solidFill>
              </a:rPr>
              <a:pPr/>
              <a:t>10/25/2013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7D7A59-36E2-48B9-B146-C1E59501F63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rgbClr val="80B606"/>
                </a:solidFill>
                <a:latin typeface="Wingdings" pitchFamily="2" charset="2"/>
              </a:rPr>
              <a:t>S</a:t>
            </a:r>
          </a:p>
        </p:txBody>
      </p:sp>
    </p:spTree>
    <p:extLst>
      <p:ext uri="{BB962C8B-B14F-4D97-AF65-F5344CB8AC3E}">
        <p14:creationId xmlns="" xmlns:p14="http://schemas.microsoft.com/office/powerpoint/2010/main" val="3184500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8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65D1843B-341B-4A53-B7FA-858EFE187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EAA30E47-A42A-479C-B6CB-F4E0BBB75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4FCC2630-E998-408D-A758-D6D7EF4EC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8C580C01-4D9C-43E1-A7D1-B04AD92C4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2FDF59FC-8F15-4855-B146-C0B42DCD9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2915892A-D180-41D9-A66D-17D9D6B2C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82900DAD-25E0-4722-B3DA-B9D8E5FCF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3715D165-075F-4F98-9F88-351F898F2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5FAF2F72-3FEA-44B9-B0DA-D5374743E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8985F949-A729-473D-A024-AE90A40EA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0357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1694F5B7-5916-4C81-AD1D-3D085F50C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D874E270-09C6-444A-83E2-CCDD4819E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832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93205392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2536317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7013555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3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D1D110F-3F4E-48D9-B8AA-5D0E825AFDB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868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04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AECAB-5E43-4F3B-B472-DAA2384E19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3B450-3811-4C0A-8440-5B8D27C19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411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 u="none">
                <a:solidFill>
                  <a:srgbClr val="FFFFFF"/>
                </a:solidFill>
                <a:latin typeface="+mn-lt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u="none">
                <a:solidFill>
                  <a:srgbClr val="FFFFFF"/>
                </a:solidFill>
                <a:latin typeface="+mn-lt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>
                <a:solidFill>
                  <a:srgbClr val="FFFFFF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58A475-EBDD-4AE5-B4D2-EB4078B038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7175" name="Picture 6" descr="Shop.comPoweredbyMHK_White_PNG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39000" y="6400800"/>
            <a:ext cx="1828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ransition spd="med">
    <p:fade/>
  </p:transition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gif"/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12" Type="http://schemas.openxmlformats.org/officeDocument/2006/relationships/image" Target="../media/image44.jpeg"/><Relationship Id="rId2" Type="http://schemas.openxmlformats.org/officeDocument/2006/relationships/image" Target="../media/image34.gif"/><Relationship Id="rId16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gif"/><Relationship Id="rId15" Type="http://schemas.openxmlformats.org/officeDocument/2006/relationships/image" Target="../media/image47.gif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gif"/><Relationship Id="rId7" Type="http://schemas.openxmlformats.org/officeDocument/2006/relationships/image" Target="../media/image56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Relationship Id="rId9" Type="http://schemas.openxmlformats.org/officeDocument/2006/relationships/image" Target="../media/image5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8.gif"/><Relationship Id="rId3" Type="http://schemas.openxmlformats.org/officeDocument/2006/relationships/image" Target="../media/image52.gif"/><Relationship Id="rId7" Type="http://schemas.openxmlformats.org/officeDocument/2006/relationships/image" Target="../media/image61.gif"/><Relationship Id="rId12" Type="http://schemas.openxmlformats.org/officeDocument/2006/relationships/image" Target="../media/image57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gif"/><Relationship Id="rId11" Type="http://schemas.openxmlformats.org/officeDocument/2006/relationships/image" Target="../media/image56.gif"/><Relationship Id="rId5" Type="http://schemas.openxmlformats.org/officeDocument/2006/relationships/image" Target="../media/image59.gif"/><Relationship Id="rId10" Type="http://schemas.openxmlformats.org/officeDocument/2006/relationships/image" Target="../media/image62.gif"/><Relationship Id="rId4" Type="http://schemas.openxmlformats.org/officeDocument/2006/relationships/image" Target="../media/image53.gif"/><Relationship Id="rId9" Type="http://schemas.openxmlformats.org/officeDocument/2006/relationships/image" Target="../media/image5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8.gif"/><Relationship Id="rId3" Type="http://schemas.openxmlformats.org/officeDocument/2006/relationships/image" Target="../media/image52.gif"/><Relationship Id="rId7" Type="http://schemas.openxmlformats.org/officeDocument/2006/relationships/image" Target="../media/image61.gif"/><Relationship Id="rId12" Type="http://schemas.openxmlformats.org/officeDocument/2006/relationships/image" Target="../media/image57.gif"/><Relationship Id="rId17" Type="http://schemas.openxmlformats.org/officeDocument/2006/relationships/image" Target="../media/image72.gif"/><Relationship Id="rId2" Type="http://schemas.openxmlformats.org/officeDocument/2006/relationships/image" Target="../media/image51.png"/><Relationship Id="rId16" Type="http://schemas.openxmlformats.org/officeDocument/2006/relationships/image" Target="../media/image7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gif"/><Relationship Id="rId11" Type="http://schemas.openxmlformats.org/officeDocument/2006/relationships/image" Target="../media/image56.gif"/><Relationship Id="rId5" Type="http://schemas.openxmlformats.org/officeDocument/2006/relationships/image" Target="../media/image59.gif"/><Relationship Id="rId15" Type="http://schemas.openxmlformats.org/officeDocument/2006/relationships/image" Target="../media/image70.gif"/><Relationship Id="rId10" Type="http://schemas.openxmlformats.org/officeDocument/2006/relationships/image" Target="../media/image62.gif"/><Relationship Id="rId4" Type="http://schemas.openxmlformats.org/officeDocument/2006/relationships/image" Target="../media/image53.gif"/><Relationship Id="rId9" Type="http://schemas.openxmlformats.org/officeDocument/2006/relationships/image" Target="../media/image55.gif"/><Relationship Id="rId14" Type="http://schemas.openxmlformats.org/officeDocument/2006/relationships/image" Target="../media/image6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13" Type="http://schemas.openxmlformats.org/officeDocument/2006/relationships/image" Target="../media/image57.gif"/><Relationship Id="rId3" Type="http://schemas.openxmlformats.org/officeDocument/2006/relationships/image" Target="../media/image79.png"/><Relationship Id="rId7" Type="http://schemas.openxmlformats.org/officeDocument/2006/relationships/image" Target="../media/image60.gif"/><Relationship Id="rId12" Type="http://schemas.openxmlformats.org/officeDocument/2006/relationships/image" Target="../media/image56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gif"/><Relationship Id="rId11" Type="http://schemas.openxmlformats.org/officeDocument/2006/relationships/image" Target="../media/image62.gif"/><Relationship Id="rId5" Type="http://schemas.openxmlformats.org/officeDocument/2006/relationships/image" Target="../media/image53.gif"/><Relationship Id="rId10" Type="http://schemas.openxmlformats.org/officeDocument/2006/relationships/image" Target="../media/image55.gif"/><Relationship Id="rId4" Type="http://schemas.openxmlformats.org/officeDocument/2006/relationships/image" Target="../media/image52.gif"/><Relationship Id="rId9" Type="http://schemas.openxmlformats.org/officeDocument/2006/relationships/image" Target="../media/image54.gif"/><Relationship Id="rId14" Type="http://schemas.openxmlformats.org/officeDocument/2006/relationships/image" Target="../media/image58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069206" y="2337137"/>
            <a:ext cx="599859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kern="0" dirty="0">
                <a:solidFill>
                  <a:srgbClr val="33CC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新細明體" charset="-120"/>
                <a:cs typeface="Arial" charset="0"/>
              </a:rPr>
              <a:t>Anthony Kwan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240158" y="3334398"/>
            <a:ext cx="5412497" cy="276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600"/>
              </a:spcBef>
            </a:pPr>
            <a:r>
              <a:rPr lang="zh-TW" altLang="en-US" sz="4400" kern="0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rPr>
              <a:t>亞洲</a:t>
            </a:r>
            <a:r>
              <a:rPr lang="zh-TW" altLang="en-US" sz="4400" kern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rPr>
              <a:t>區域</a:t>
            </a:r>
            <a:r>
              <a:rPr lang="zh-TW" altLang="en-US" sz="4400" kern="0" smtClean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rPr>
              <a:t>總監暨</a:t>
            </a:r>
            <a:endParaRPr lang="en-US" altLang="zh-TW" sz="4400" kern="0" dirty="0">
              <a:solidFill>
                <a:prstClr val="white"/>
              </a:solidFill>
              <a:latin typeface="華康儷中黑" pitchFamily="49" charset="-120"/>
              <a:ea typeface="華康儷中黑" pitchFamily="49" charset="-120"/>
            </a:endParaRPr>
          </a:p>
          <a:p>
            <a:pPr marL="342900" indent="-342900" algn="ctr">
              <a:spcBef>
                <a:spcPts val="600"/>
              </a:spcBef>
            </a:pPr>
            <a:r>
              <a:rPr lang="zh-TW" altLang="en-US" sz="4400" kern="0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rPr>
              <a:t>美安香港總經理</a:t>
            </a:r>
            <a:endParaRPr lang="en-US" altLang="zh-TW" sz="4400" kern="0" dirty="0">
              <a:solidFill>
                <a:prstClr val="white"/>
              </a:solidFill>
              <a:latin typeface="華康儷中黑" pitchFamily="49" charset="-120"/>
              <a:ea typeface="華康儷中黑" pitchFamily="49" charset="-120"/>
            </a:endParaRPr>
          </a:p>
          <a:p>
            <a:pPr marL="342900" indent="-342900" algn="ctr">
              <a:spcBef>
                <a:spcPts val="600"/>
              </a:spcBef>
            </a:pPr>
            <a:r>
              <a:rPr lang="en-US" altLang="zh-TW" sz="32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Regional Director, Asia </a:t>
            </a:r>
            <a:endParaRPr lang="ca-ES" altLang="zh-TW" sz="3200" b="1" kern="0" dirty="0">
              <a:solidFill>
                <a:prstClr val="white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marL="342900" indent="-342900" algn="ctr">
              <a:spcBef>
                <a:spcPts val="600"/>
              </a:spcBef>
            </a:pPr>
            <a:r>
              <a:rPr lang="ca-ES" altLang="zh-TW" sz="32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Country Manager, Hong Kong</a:t>
            </a:r>
            <a:endParaRPr lang="ca-ES" altLang="zh-TW" sz="3200" b="1" kern="0" dirty="0">
              <a:solidFill>
                <a:prstClr val="white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idx="4294967295"/>
          </p:nvPr>
        </p:nvSpPr>
        <p:spPr>
          <a:xfrm>
            <a:off x="0" y="228600"/>
            <a:ext cx="9144000" cy="19812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342900" indent="-342900">
              <a:spcBef>
                <a:spcPct val="20000"/>
              </a:spcBef>
            </a:pPr>
            <a:r>
              <a:rPr lang="zh-TW" altLang="en-US" sz="48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嶄新全球化公司</a:t>
            </a:r>
            <a:r>
              <a:rPr lang="en-US" altLang="zh-TW" sz="48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TW" sz="48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</a:br>
            <a:r>
              <a:rPr lang="zh-TW" altLang="en-US" sz="4000" b="1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亞太區</a:t>
            </a:r>
            <a:r>
              <a:rPr lang="en-US" altLang="zh-TW" sz="5000" dirty="0" smtClean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  <a:cs typeface="+mn-cs"/>
              </a:rPr>
              <a:t/>
            </a:r>
            <a:br>
              <a:rPr lang="en-US" altLang="zh-TW" sz="5000" dirty="0" smtClean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  <a:cs typeface="+mn-cs"/>
              </a:rPr>
            </a:br>
            <a:r>
              <a:rPr lang="en-US" sz="3600" dirty="0" smtClean="0"/>
              <a:t>A New International Company</a:t>
            </a:r>
            <a:br>
              <a:rPr lang="en-US" sz="3600" dirty="0" smtClean="0"/>
            </a:br>
            <a:r>
              <a:rPr lang="en-US" sz="3200" b="1" dirty="0" smtClean="0"/>
              <a:t>Asia Pacific</a:t>
            </a:r>
            <a:endParaRPr kumimoji="0" lang="zh-TW" altLang="en-US" sz="3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華康儷中黑" pitchFamily="49" charset="-120"/>
            </a:endParaRPr>
          </a:p>
        </p:txBody>
      </p:sp>
      <p:pic>
        <p:nvPicPr>
          <p:cNvPr id="1026" name="Picture 2" descr="\\172.20.1.31\Product_SC\Communications\Graphics\Speakers Photo\Corporate\AnthonyKwan20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540134"/>
            <a:ext cx="2304256" cy="3022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6" descr="Shop.comPoweredbyMHK_White_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400800"/>
            <a:ext cx="1828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733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華康儷中黑" pitchFamily="49" charset="-120"/>
                <a:ea typeface="華康儷中黑" pitchFamily="49" charset="-120"/>
              </a:rPr>
              <a:t>我們現已可送貨至：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 are already Shipping to: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646496" y="2311400"/>
            <a:ext cx="1345720" cy="1535331"/>
            <a:chOff x="646496" y="2311400"/>
            <a:chExt cx="1345720" cy="1535331"/>
          </a:xfrm>
        </p:grpSpPr>
        <p:pic>
          <p:nvPicPr>
            <p:cNvPr id="4" name="Picture 6" descr="http://www.mapsofworld.com/images/world-countries-flags/singapore-flag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96" y="2311400"/>
              <a:ext cx="1345720" cy="914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5" name="TextBox 4"/>
            <p:cNvSpPr txBox="1"/>
            <p:nvPr/>
          </p:nvSpPr>
          <p:spPr>
            <a:xfrm>
              <a:off x="702799" y="32004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dirty="0" smtClean="0">
                  <a:latin typeface="華康儷中黑" pitchFamily="49" charset="-120"/>
                  <a:ea typeface="華康儷中黑" pitchFamily="49" charset="-120"/>
                </a:rPr>
                <a:t>新加玻</a:t>
              </a:r>
              <a:endParaRPr lang="en-US" altLang="zh-TW" dirty="0" smtClean="0">
                <a:latin typeface="華康儷中黑" pitchFamily="49" charset="-120"/>
                <a:ea typeface="華康儷中黑" pitchFamily="49" charset="-120"/>
              </a:endParaRPr>
            </a:p>
            <a:p>
              <a:pPr algn="ctr"/>
              <a:r>
                <a:rPr lang="en-US" dirty="0" smtClean="0"/>
                <a:t>Singapore</a:t>
              </a:r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488589" y="3200400"/>
            <a:ext cx="877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 smtClean="0">
                <a:ea typeface="華康儷中黑" pitchFamily="49" charset="-120"/>
              </a:rPr>
              <a:t>約旦</a:t>
            </a:r>
            <a:endParaRPr lang="en-US" altLang="zh-TW" dirty="0" smtClean="0">
              <a:ea typeface="華康儷中黑" pitchFamily="49" charset="-120"/>
            </a:endParaRPr>
          </a:p>
          <a:p>
            <a:pPr algn="ctr"/>
            <a:r>
              <a:rPr lang="en-US" altLang="en-US" dirty="0" smtClean="0">
                <a:ea typeface="華康儷中黑" pitchFamily="49" charset="-120"/>
              </a:rPr>
              <a:t>Jordan</a:t>
            </a:r>
            <a:endParaRPr lang="en-US" altLang="en-US" dirty="0">
              <a:ea typeface="華康儷中黑" pitchFamily="49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8900" y="320176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尼日利亞</a:t>
            </a:r>
            <a:endParaRPr lang="en-US" dirty="0" smtClean="0"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dirty="0" smtClean="0"/>
              <a:t>Nigeria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5519728" y="2311400"/>
            <a:ext cx="1345720" cy="1560731"/>
            <a:chOff x="5519728" y="2311400"/>
            <a:chExt cx="1345720" cy="1560731"/>
          </a:xfrm>
        </p:grpSpPr>
        <p:pic>
          <p:nvPicPr>
            <p:cNvPr id="10" name="Picture 12" descr="http://www.mapsofworld.com/images/world-countries-flags/malaysia-flag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728" y="2311400"/>
              <a:ext cx="1345720" cy="914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1" name="Rectangle 10"/>
            <p:cNvSpPr/>
            <p:nvPr/>
          </p:nvSpPr>
          <p:spPr>
            <a:xfrm>
              <a:off x="5638800" y="3225800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 smtClean="0">
                  <a:latin typeface="華康儷中黑" pitchFamily="49" charset="-120"/>
                  <a:ea typeface="華康儷中黑" pitchFamily="49" charset="-120"/>
                </a:rPr>
                <a:t>馬來西亞</a:t>
              </a:r>
              <a:endParaRPr lang="en-US" altLang="zh-TW" dirty="0" smtClean="0">
                <a:latin typeface="華康儷中黑" pitchFamily="49" charset="-120"/>
                <a:ea typeface="華康儷中黑" pitchFamily="49" charset="-120"/>
              </a:endParaRPr>
            </a:p>
            <a:p>
              <a:pPr algn="ctr"/>
              <a:r>
                <a:rPr lang="en-US" dirty="0" smtClean="0"/>
                <a:t>Malaysia</a:t>
              </a:r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7323159" y="3251200"/>
            <a:ext cx="9826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牙買加</a:t>
            </a:r>
            <a:endParaRPr lang="en-US" altLang="zh-TW" dirty="0" smtClean="0"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dirty="0" smtClean="0"/>
              <a:t>Jamaica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651245" y="3837432"/>
            <a:ext cx="1345721" cy="1520599"/>
            <a:chOff x="698543" y="3837432"/>
            <a:chExt cx="1345721" cy="1520599"/>
          </a:xfrm>
        </p:grpSpPr>
        <p:sp>
          <p:nvSpPr>
            <p:cNvPr id="14" name="Rectangle 13"/>
            <p:cNvSpPr/>
            <p:nvPr/>
          </p:nvSpPr>
          <p:spPr>
            <a:xfrm>
              <a:off x="766465" y="4711700"/>
              <a:ext cx="12731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 smtClean="0">
                  <a:ea typeface="華康儷中黑" pitchFamily="49" charset="-120"/>
                </a:rPr>
                <a:t>菲律賓</a:t>
              </a:r>
              <a:endParaRPr lang="en-US" altLang="zh-TW" dirty="0" smtClean="0">
                <a:ea typeface="華康儷中黑" pitchFamily="49" charset="-120"/>
              </a:endParaRPr>
            </a:p>
            <a:p>
              <a:pPr algn="ctr"/>
              <a:r>
                <a:rPr lang="en-US" dirty="0" smtClean="0">
                  <a:ea typeface="華康儷中黑" pitchFamily="49" charset="-120"/>
                </a:rPr>
                <a:t>Philippines</a:t>
              </a:r>
              <a:endParaRPr lang="en-US" dirty="0">
                <a:ea typeface="華康儷中黑" pitchFamily="49" charset="-120"/>
              </a:endParaRPr>
            </a:p>
          </p:txBody>
        </p:sp>
        <p:pic>
          <p:nvPicPr>
            <p:cNvPr id="15" name="Picture 18" descr="https://encrypted-tbn1.gstatic.com/images?q=tbn:ANd9GcTlo2YBW90s6USgV6DRh22TlC_Md8ZuJ7tBPof808VXGkDPSIeV4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43" y="3837432"/>
              <a:ext cx="1345721" cy="8869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pSp>
        <p:nvGrpSpPr>
          <p:cNvPr id="42" name="Group 41"/>
          <p:cNvGrpSpPr/>
          <p:nvPr/>
        </p:nvGrpSpPr>
        <p:grpSpPr>
          <a:xfrm>
            <a:off x="2243520" y="3860800"/>
            <a:ext cx="1345721" cy="1530850"/>
            <a:chOff x="2243520" y="3860800"/>
            <a:chExt cx="1345721" cy="1530850"/>
          </a:xfrm>
        </p:grpSpPr>
        <p:pic>
          <p:nvPicPr>
            <p:cNvPr id="17" name="Picture 20" descr="http://www.flags.net/images/largeflags/JAPA0001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520" y="3860800"/>
              <a:ext cx="1345721" cy="8891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6" name="Rectangle 15"/>
            <p:cNvSpPr/>
            <p:nvPr/>
          </p:nvSpPr>
          <p:spPr>
            <a:xfrm>
              <a:off x="2554742" y="4745319"/>
              <a:ext cx="76174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 smtClean="0">
                  <a:ea typeface="華康儷中黑" pitchFamily="49" charset="-120"/>
                </a:rPr>
                <a:t>日本</a:t>
              </a:r>
              <a:endParaRPr lang="en-US" altLang="zh-TW" dirty="0" smtClean="0">
                <a:ea typeface="華康儷中黑" pitchFamily="49" charset="-120"/>
              </a:endParaRPr>
            </a:p>
            <a:p>
              <a:pPr algn="ctr"/>
              <a:r>
                <a:rPr lang="en-US" dirty="0" smtClean="0">
                  <a:ea typeface="華康儷中黑" pitchFamily="49" charset="-120"/>
                </a:rPr>
                <a:t>Japan</a:t>
              </a:r>
              <a:endParaRPr lang="en-US" dirty="0">
                <a:ea typeface="華康儷中黑" pitchFamily="49" charset="-12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435600" y="3873500"/>
            <a:ext cx="1465903" cy="1548031"/>
            <a:chOff x="5435600" y="3873500"/>
            <a:chExt cx="1465903" cy="1548031"/>
          </a:xfrm>
        </p:grpSpPr>
        <p:sp>
          <p:nvSpPr>
            <p:cNvPr id="20" name="Rectangle 19"/>
            <p:cNvSpPr/>
            <p:nvPr/>
          </p:nvSpPr>
          <p:spPr>
            <a:xfrm>
              <a:off x="5435600" y="4775200"/>
              <a:ext cx="14542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 smtClean="0">
                  <a:ea typeface="華康儷中黑" pitchFamily="49" charset="-120"/>
                </a:rPr>
                <a:t>南韓</a:t>
              </a:r>
              <a:endParaRPr lang="en-US" altLang="zh-TW" dirty="0" smtClean="0">
                <a:ea typeface="華康儷中黑" pitchFamily="49" charset="-120"/>
              </a:endParaRPr>
            </a:p>
            <a:p>
              <a:pPr algn="ctr"/>
              <a:r>
                <a:rPr lang="en-US" dirty="0" smtClean="0">
                  <a:ea typeface="華康儷中黑" pitchFamily="49" charset="-120"/>
                </a:rPr>
                <a:t>South Korea</a:t>
              </a:r>
              <a:endParaRPr lang="en-US" dirty="0">
                <a:ea typeface="華康儷中黑" pitchFamily="49" charset="-120"/>
              </a:endParaRPr>
            </a:p>
          </p:txBody>
        </p:sp>
        <p:pic>
          <p:nvPicPr>
            <p:cNvPr id="21" name="Picture 24" descr="&lt;big&gt;South Korea Flag&lt;/font&gt;&lt;/big&gt;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3700" y="3873500"/>
              <a:ext cx="1427803" cy="88696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pSp>
        <p:nvGrpSpPr>
          <p:cNvPr id="39" name="Group 38"/>
          <p:cNvGrpSpPr/>
          <p:nvPr/>
        </p:nvGrpSpPr>
        <p:grpSpPr>
          <a:xfrm>
            <a:off x="7150100" y="3860800"/>
            <a:ext cx="1338296" cy="1549400"/>
            <a:chOff x="7150100" y="3860800"/>
            <a:chExt cx="1338296" cy="1549400"/>
          </a:xfrm>
        </p:grpSpPr>
        <p:pic>
          <p:nvPicPr>
            <p:cNvPr id="22" name="Picture 26" descr="http://www.mapsofworld.com/images/world-countries-flags/macao-flag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0100" y="3860800"/>
              <a:ext cx="1338296" cy="8869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3" name="Rectangle 22"/>
            <p:cNvSpPr/>
            <p:nvPr/>
          </p:nvSpPr>
          <p:spPr>
            <a:xfrm>
              <a:off x="7352649" y="4763869"/>
              <a:ext cx="92685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 smtClean="0">
                  <a:latin typeface="華康儷中黑" pitchFamily="49" charset="-120"/>
                  <a:ea typeface="華康儷中黑" pitchFamily="49" charset="-120"/>
                </a:rPr>
                <a:t>澳門</a:t>
              </a:r>
              <a:endParaRPr lang="en-US" dirty="0" smtClean="0">
                <a:latin typeface="華康儷中黑" pitchFamily="49" charset="-120"/>
                <a:ea typeface="華康儷中黑" pitchFamily="49" charset="-120"/>
              </a:endParaRPr>
            </a:p>
            <a:p>
              <a:pPr algn="ctr"/>
              <a:r>
                <a:rPr lang="en-US" dirty="0" smtClean="0"/>
                <a:t>Macau 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67917" y="5337316"/>
            <a:ext cx="1338296" cy="1508511"/>
            <a:chOff x="667917" y="5337316"/>
            <a:chExt cx="1338296" cy="1508511"/>
          </a:xfrm>
        </p:grpSpPr>
        <p:sp>
          <p:nvSpPr>
            <p:cNvPr id="24" name="Rectangle 23"/>
            <p:cNvSpPr/>
            <p:nvPr/>
          </p:nvSpPr>
          <p:spPr>
            <a:xfrm>
              <a:off x="803887" y="6199496"/>
              <a:ext cx="114486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 smtClean="0">
                  <a:ea typeface="華康儷中黑" pitchFamily="49" charset="-120"/>
                </a:rPr>
                <a:t>印尼</a:t>
              </a:r>
              <a:endParaRPr lang="en-US" dirty="0" smtClean="0">
                <a:ea typeface="華康儷中黑" pitchFamily="49" charset="-120"/>
              </a:endParaRPr>
            </a:p>
            <a:p>
              <a:pPr algn="ctr"/>
              <a:r>
                <a:rPr lang="en-US" dirty="0" smtClean="0">
                  <a:ea typeface="華康儷中黑" pitchFamily="49" charset="-120"/>
                </a:rPr>
                <a:t>Indonesia</a:t>
              </a:r>
              <a:endParaRPr lang="en-US" dirty="0">
                <a:ea typeface="華康儷中黑" pitchFamily="49" charset="-120"/>
              </a:endParaRPr>
            </a:p>
          </p:txBody>
        </p:sp>
        <p:pic>
          <p:nvPicPr>
            <p:cNvPr id="25" name="Picture 30" descr="&lt;big&gt;Indonesia Flag&lt;/font&gt;&lt;/big&gt;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917" y="5337316"/>
              <a:ext cx="1338296" cy="9099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pSp>
        <p:nvGrpSpPr>
          <p:cNvPr id="43" name="Group 42"/>
          <p:cNvGrpSpPr/>
          <p:nvPr/>
        </p:nvGrpSpPr>
        <p:grpSpPr>
          <a:xfrm>
            <a:off x="2232884" y="5365024"/>
            <a:ext cx="1346498" cy="1480803"/>
            <a:chOff x="2232884" y="5365024"/>
            <a:chExt cx="1346498" cy="1480803"/>
          </a:xfrm>
        </p:grpSpPr>
        <p:pic>
          <p:nvPicPr>
            <p:cNvPr id="26" name="Picture 32" descr="&lt;big&gt;Cambodia Flag&lt;/font&gt;&lt;/big&gt;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884" y="5365024"/>
              <a:ext cx="1338296" cy="8891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7" name="Rectangle 26"/>
            <p:cNvSpPr/>
            <p:nvPr/>
          </p:nvSpPr>
          <p:spPr>
            <a:xfrm>
              <a:off x="2315895" y="6199496"/>
              <a:ext cx="12634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 smtClean="0">
                  <a:ea typeface="華康儷中黑" pitchFamily="49" charset="-120"/>
                </a:rPr>
                <a:t>柬埔寨</a:t>
              </a:r>
              <a:endParaRPr lang="en-US" altLang="zh-TW" dirty="0" smtClean="0">
                <a:ea typeface="華康儷中黑" pitchFamily="49" charset="-120"/>
              </a:endParaRPr>
            </a:p>
            <a:p>
              <a:pPr algn="ctr"/>
              <a:r>
                <a:rPr lang="en-US" dirty="0" smtClean="0">
                  <a:ea typeface="華康儷中黑" pitchFamily="49" charset="-120"/>
                </a:rPr>
                <a:t>Cambodia</a:t>
              </a:r>
              <a:r>
                <a:rPr lang="en-US" b="1" dirty="0">
                  <a:ea typeface="華康儷中黑" pitchFamily="49" charset="-120"/>
                </a:rPr>
                <a:t> </a:t>
              </a:r>
              <a:endParaRPr lang="en-US" dirty="0">
                <a:ea typeface="華康儷中黑" pitchFamily="49" charset="-12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79492" y="5362625"/>
            <a:ext cx="1338296" cy="1508511"/>
            <a:chOff x="3879492" y="5362625"/>
            <a:chExt cx="1338296" cy="1508511"/>
          </a:xfrm>
        </p:grpSpPr>
        <p:sp>
          <p:nvSpPr>
            <p:cNvPr id="28" name="Rectangle 27"/>
            <p:cNvSpPr/>
            <p:nvPr/>
          </p:nvSpPr>
          <p:spPr>
            <a:xfrm>
              <a:off x="3919753" y="6224805"/>
              <a:ext cx="110799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 smtClean="0">
                  <a:ea typeface="華康儷中黑" pitchFamily="49" charset="-120"/>
                </a:rPr>
                <a:t>泰國</a:t>
              </a:r>
              <a:endParaRPr lang="en-US" altLang="zh-TW" dirty="0" smtClean="0">
                <a:ea typeface="華康儷中黑" pitchFamily="49" charset="-120"/>
              </a:endParaRPr>
            </a:p>
            <a:p>
              <a:pPr algn="ctr"/>
              <a:r>
                <a:rPr lang="en-US" dirty="0" smtClean="0">
                  <a:ea typeface="華康儷中黑" pitchFamily="49" charset="-120"/>
                </a:rPr>
                <a:t>Thailand</a:t>
              </a:r>
              <a:endParaRPr lang="en-US" dirty="0">
                <a:ea typeface="華康儷中黑" pitchFamily="49" charset="-120"/>
              </a:endParaRPr>
            </a:p>
          </p:txBody>
        </p:sp>
        <p:pic>
          <p:nvPicPr>
            <p:cNvPr id="29" name="Picture 34" descr="&lt;big&gt;Thailand Flag&lt;/font&gt;&lt;/big&gt;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9492" y="5362625"/>
              <a:ext cx="1338296" cy="9445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30" name="Rectangle 29"/>
          <p:cNvSpPr/>
          <p:nvPr/>
        </p:nvSpPr>
        <p:spPr>
          <a:xfrm>
            <a:off x="5666194" y="6199496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>
                <a:ea typeface="華康儷中黑" pitchFamily="49" charset="-120"/>
              </a:rPr>
              <a:t>巴拉圭</a:t>
            </a:r>
            <a:endParaRPr lang="en-US" dirty="0" smtClean="0">
              <a:ea typeface="華康儷中黑" pitchFamily="49" charset="-120"/>
            </a:endParaRPr>
          </a:p>
          <a:p>
            <a:pPr algn="ctr"/>
            <a:r>
              <a:rPr lang="en-US" dirty="0" smtClean="0">
                <a:ea typeface="華康儷中黑" pitchFamily="49" charset="-120"/>
              </a:rPr>
              <a:t>Paraguay</a:t>
            </a:r>
            <a:endParaRPr lang="en-US" dirty="0">
              <a:ea typeface="華康儷中黑" pitchFamily="49" charset="-120"/>
            </a:endParaRPr>
          </a:p>
        </p:txBody>
      </p:sp>
      <p:pic>
        <p:nvPicPr>
          <p:cNvPr id="31" name="Picture 36" descr="&lt;big&gt;Paraguay Flag&lt;/font&gt;&lt;/big&g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941" y="5367194"/>
            <a:ext cx="1355563" cy="886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2" name="Picture 38" descr="&lt;big&gt;Russian Federation Flag&lt;/font&gt;&lt;/big&gt;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325" y="5378669"/>
            <a:ext cx="1338296" cy="864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3" name="Rectangle 32"/>
          <p:cNvSpPr/>
          <p:nvPr/>
        </p:nvSpPr>
        <p:spPr>
          <a:xfrm>
            <a:off x="7425120" y="6199496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>
                <a:ea typeface="華康儷中黑" pitchFamily="49" charset="-120"/>
              </a:rPr>
              <a:t>俄羅斯</a:t>
            </a:r>
            <a:endParaRPr lang="en-US" altLang="zh-TW" dirty="0" smtClean="0">
              <a:ea typeface="華康儷中黑" pitchFamily="49" charset="-120"/>
            </a:endParaRPr>
          </a:p>
          <a:p>
            <a:pPr algn="ctr"/>
            <a:r>
              <a:rPr lang="en-US" dirty="0" smtClean="0">
                <a:ea typeface="華康儷中黑" pitchFamily="49" charset="-120"/>
              </a:rPr>
              <a:t>Russia</a:t>
            </a:r>
            <a:endParaRPr lang="en-US" dirty="0">
              <a:ea typeface="華康儷中黑" pitchFamily="49" charset="-120"/>
            </a:endParaRPr>
          </a:p>
        </p:txBody>
      </p:sp>
      <p:pic>
        <p:nvPicPr>
          <p:cNvPr id="5122" name="Picture 2" descr="http://www.mapsofworld.com/images/world-countries-flags/jordan-flag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328" y="2319384"/>
            <a:ext cx="1345720" cy="906416"/>
          </a:xfrm>
          <a:prstGeom prst="roundRect">
            <a:avLst>
              <a:gd name="adj" fmla="val 8594"/>
            </a:avLst>
          </a:prstGeom>
          <a:noFill/>
          <a:extLst/>
        </p:spPr>
      </p:pic>
      <p:pic>
        <p:nvPicPr>
          <p:cNvPr id="5124" name="Picture 4" descr="http://www.mapsofworld.com/images/world-countries-flags/nigeria-flag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74" y="2311400"/>
            <a:ext cx="1338295" cy="914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36" name="Group 35"/>
          <p:cNvGrpSpPr/>
          <p:nvPr/>
        </p:nvGrpSpPr>
        <p:grpSpPr>
          <a:xfrm>
            <a:off x="3797300" y="3848100"/>
            <a:ext cx="1507079" cy="1548031"/>
            <a:chOff x="3797300" y="3848100"/>
            <a:chExt cx="1507079" cy="1548031"/>
          </a:xfrm>
        </p:grpSpPr>
        <p:sp>
          <p:nvSpPr>
            <p:cNvPr id="18" name="Rectangle 17"/>
            <p:cNvSpPr/>
            <p:nvPr/>
          </p:nvSpPr>
          <p:spPr>
            <a:xfrm>
              <a:off x="3797300" y="4749800"/>
              <a:ext cx="150707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 smtClean="0">
                  <a:ea typeface="華康儷中黑" pitchFamily="49" charset="-120"/>
                </a:rPr>
                <a:t>紐西蘭</a:t>
              </a:r>
              <a:endParaRPr lang="en-US" altLang="zh-TW" dirty="0" smtClean="0">
                <a:ea typeface="華康儷中黑" pitchFamily="49" charset="-120"/>
              </a:endParaRPr>
            </a:p>
            <a:p>
              <a:pPr algn="ctr"/>
              <a:r>
                <a:rPr lang="en-US" dirty="0" smtClean="0">
                  <a:ea typeface="華康儷中黑" pitchFamily="49" charset="-120"/>
                </a:rPr>
                <a:t>New </a:t>
              </a:r>
              <a:r>
                <a:rPr lang="en-US" dirty="0">
                  <a:ea typeface="華康儷中黑" pitchFamily="49" charset="-120"/>
                </a:rPr>
                <a:t>Zealand</a:t>
              </a:r>
            </a:p>
          </p:txBody>
        </p:sp>
        <p:pic>
          <p:nvPicPr>
            <p:cNvPr id="5126" name="Picture 6" descr="http://www.mapsofworld.com/images/world-countries-flags/new-zealand-flag.gif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2700" y="3848100"/>
              <a:ext cx="1355374" cy="9209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pic>
        <p:nvPicPr>
          <p:cNvPr id="5128" name="Picture 8" descr="http://www.mapsofworld.com/images/world-countries-flags/jamaica-flag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2298700"/>
            <a:ext cx="1383101" cy="93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1393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437"/>
            <a:ext cx="8229600" cy="1143000"/>
          </a:xfrm>
        </p:spPr>
        <p:txBody>
          <a:bodyPr/>
          <a:lstStyle/>
          <a:p>
            <a:r>
              <a:rPr lang="zh-TW" altLang="en-US" sz="4000" dirty="0" smtClean="0">
                <a:latin typeface="華康儷中黑" pitchFamily="49" charset="-120"/>
                <a:ea typeface="華康儷中黑" pitchFamily="49" charset="-120"/>
              </a:rPr>
              <a:t>全球網站</a:t>
            </a:r>
            <a:r>
              <a:rPr lang="en-US" altLang="zh-TW" sz="4000" dirty="0" smtClean="0"/>
              <a:t>Global SHOP.COM</a:t>
            </a:r>
            <a:r>
              <a:rPr lang="zh-TW" altLang="en-US" sz="4000" dirty="0" smtClean="0">
                <a:latin typeface="華康儷中黑" pitchFamily="49" charset="-120"/>
                <a:ea typeface="華康儷中黑" pitchFamily="49" charset="-120"/>
              </a:rPr>
              <a:t>的好處</a:t>
            </a:r>
            <a:r>
              <a:rPr lang="en-US" altLang="zh-TW" sz="4800" dirty="0" smtClean="0"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TW" sz="4800" dirty="0" smtClean="0">
                <a:latin typeface="華康儷中黑" pitchFamily="49" charset="-120"/>
                <a:ea typeface="華康儷中黑" pitchFamily="49" charset="-120"/>
              </a:rPr>
            </a:br>
            <a:r>
              <a:rPr lang="en-US" sz="4000" dirty="0" smtClean="0"/>
              <a:t>Benefits of Global SHOP.COM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14600"/>
            <a:ext cx="7662864" cy="4114800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國際性擴展顧客基礎</a:t>
            </a:r>
            <a:endParaRPr lang="en-US" altLang="zh-TW" sz="2800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從購物賺取推介獎金</a:t>
            </a:r>
            <a:endParaRPr lang="en-US" altLang="zh-TW" sz="2800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所有</a:t>
            </a:r>
            <a:r>
              <a:rPr lang="en-US" altLang="zh-TW" sz="2800" dirty="0" smtClean="0">
                <a:ea typeface="華康儷中黑" pitchFamily="49" charset="-120"/>
              </a:rPr>
              <a:t>BV</a:t>
            </a: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計入本國</a:t>
            </a:r>
            <a:endParaRPr lang="en-US" altLang="zh-TW" sz="2800" dirty="0" smtClean="0"/>
          </a:p>
          <a:p>
            <a:r>
              <a:rPr lang="en-US" sz="2400" dirty="0" smtClean="0"/>
              <a:t>Expansion </a:t>
            </a:r>
            <a:r>
              <a:rPr lang="en-US" sz="2400" dirty="0"/>
              <a:t>of customer base </a:t>
            </a:r>
            <a:r>
              <a:rPr lang="en-US" sz="2400" dirty="0" smtClean="0"/>
              <a:t>internationally</a:t>
            </a:r>
          </a:p>
          <a:p>
            <a:r>
              <a:rPr lang="en-US" sz="2400" dirty="0" smtClean="0"/>
              <a:t>Earn referral bonuses for purchases</a:t>
            </a:r>
          </a:p>
          <a:p>
            <a:r>
              <a:rPr lang="en-US" sz="2400" dirty="0" smtClean="0"/>
              <a:t>All BV gets credited to your home country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56758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華康儷中黑" pitchFamily="49" charset="-120"/>
                <a:ea typeface="華康儷中黑" pitchFamily="49" charset="-120"/>
              </a:rPr>
              <a:t>全球網站</a:t>
            </a:r>
            <a:r>
              <a:rPr lang="en-US" altLang="zh-TW" sz="4000" dirty="0" smtClean="0"/>
              <a:t>Global SHOP.COM</a:t>
            </a:r>
            <a:r>
              <a:rPr lang="zh-TW" altLang="en-US" sz="4000" dirty="0" smtClean="0">
                <a:latin typeface="華康儷中黑" pitchFamily="49" charset="-120"/>
                <a:ea typeface="華康儷中黑" pitchFamily="49" charset="-120"/>
              </a:rPr>
              <a:t>的好處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Benefits of Global Shop.com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4" y="2524031"/>
            <a:ext cx="8023226" cy="3267169"/>
          </a:xfrm>
        </p:spPr>
        <p:txBody>
          <a:bodyPr>
            <a:noAutofit/>
          </a:bodyPr>
          <a:lstStyle/>
          <a:p>
            <a:r>
              <a:rPr lang="zh-TW" altLang="en-US" sz="2500" dirty="0" smtClean="0">
                <a:latin typeface="華康儷中黑" pitchFamily="49" charset="-120"/>
                <a:ea typeface="華康儷中黑" pitchFamily="49" charset="-120"/>
              </a:rPr>
              <a:t>全球網站</a:t>
            </a:r>
            <a:r>
              <a:rPr lang="en-US" altLang="zh-TW" sz="2500" dirty="0" smtClean="0"/>
              <a:t>Global.SHOP.COM</a:t>
            </a:r>
            <a:r>
              <a:rPr lang="zh-TW" altLang="en-US" sz="2500" dirty="0" smtClean="0">
                <a:latin typeface="華康儷中黑" pitchFamily="49" charset="-120"/>
                <a:ea typeface="華康儷中黑" pitchFamily="49" charset="-120"/>
              </a:rPr>
              <a:t>不單擴展你於其他國家的顧客基礎，還有助公司開拓其他市場</a:t>
            </a:r>
            <a:endParaRPr lang="en-US" altLang="zh-TW" sz="2500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en-US" altLang="zh-TW" sz="2500" dirty="0" smtClean="0"/>
              <a:t>Global.SHOP.COM</a:t>
            </a:r>
            <a:r>
              <a:rPr lang="zh-TW" altLang="en-US" sz="2500" dirty="0" smtClean="0">
                <a:latin typeface="華康儷中黑" pitchFamily="49" charset="-120"/>
                <a:ea typeface="華康儷中黑" pitchFamily="49" charset="-120"/>
              </a:rPr>
              <a:t>打開新興市場計劃</a:t>
            </a:r>
            <a:r>
              <a:rPr lang="en-US" altLang="zh-TW" sz="2500" dirty="0" smtClean="0">
                <a:ea typeface="華康儷中黑" pitchFamily="49" charset="-120"/>
              </a:rPr>
              <a:t>(EMP)</a:t>
            </a:r>
            <a:r>
              <a:rPr lang="zh-TW" altLang="en-US" sz="2500" dirty="0" smtClean="0">
                <a:latin typeface="華康儷中黑" pitchFamily="49" charset="-120"/>
                <a:ea typeface="華康儷中黑" pitchFamily="49" charset="-120"/>
              </a:rPr>
              <a:t>的大門</a:t>
            </a:r>
            <a:endParaRPr lang="en-US" sz="2500" dirty="0" smtClean="0"/>
          </a:p>
          <a:p>
            <a:r>
              <a:rPr lang="en-US" sz="2400" dirty="0" smtClean="0"/>
              <a:t>Global.SHOP.COM not only will grow your customer base in other countries but it will help the company emerge in other markets.</a:t>
            </a:r>
          </a:p>
          <a:p>
            <a:r>
              <a:rPr lang="en-US" sz="2400" dirty="0" smtClean="0"/>
              <a:t>Global.SHOP.COM is the doorway to our new Emerging Markets Program (EMP).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43651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zh-TW" altLang="en-US" sz="3200" dirty="0" smtClean="0">
                <a:latin typeface="華康儷中黑" pitchFamily="49" charset="-120"/>
                <a:ea typeface="華康儷中黑" pitchFamily="49" charset="-120"/>
              </a:rPr>
              <a:t>全球網站</a:t>
            </a:r>
            <a:r>
              <a:rPr lang="en-US" altLang="zh-TW" sz="3200" dirty="0" smtClean="0"/>
              <a:t>Global SHOP.COM</a:t>
            </a:r>
            <a:br>
              <a:rPr lang="en-US" altLang="zh-TW" sz="3200" dirty="0" smtClean="0"/>
            </a:br>
            <a:r>
              <a:rPr lang="zh-TW" altLang="en-US" sz="3200" dirty="0" smtClean="0">
                <a:latin typeface="華康儷中黑" pitchFamily="49" charset="-120"/>
                <a:ea typeface="華康儷中黑" pitchFamily="49" charset="-120"/>
              </a:rPr>
              <a:t>你們全都已經有一個！</a:t>
            </a:r>
            <a:r>
              <a:rPr lang="en-US" sz="3200" dirty="0" smtClean="0">
                <a:latin typeface="華康儷中黑" pitchFamily="49" charset="-120"/>
                <a:ea typeface="華康儷中黑" pitchFamily="49" charset="-120"/>
              </a:rPr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Global SHOP.COM</a:t>
            </a:r>
            <a:br>
              <a:rPr lang="en-US" sz="2800" dirty="0" smtClean="0"/>
            </a:br>
            <a:r>
              <a:rPr lang="en-US" sz="2800" dirty="0" smtClean="0"/>
              <a:t>You ALL have one already!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4" y="2412575"/>
            <a:ext cx="8099426" cy="3267169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latin typeface="華康儷中黑" pitchFamily="49" charset="-120"/>
                <a:ea typeface="華康儷中黑" pitchFamily="49" charset="-120"/>
              </a:rPr>
              <a:t>所有經銷商有屬於個人的</a:t>
            </a:r>
            <a:r>
              <a:rPr lang="en-US" altLang="zh-TW" sz="2400" dirty="0" smtClean="0">
                <a:ea typeface="華康儷中黑" pitchFamily="49" charset="-120"/>
              </a:rPr>
              <a:t>Global.SHOP.COM/</a:t>
            </a:r>
            <a:r>
              <a:rPr lang="en-US" altLang="zh-TW" sz="2400" dirty="0" err="1" smtClean="0">
                <a:ea typeface="華康儷中黑" pitchFamily="49" charset="-120"/>
              </a:rPr>
              <a:t>xxxxx</a:t>
            </a:r>
            <a:r>
              <a:rPr lang="zh-TW" altLang="en-US" sz="2400" dirty="0" smtClean="0">
                <a:latin typeface="華康儷中黑" pitchFamily="49" charset="-120"/>
                <a:ea typeface="華康儷中黑" pitchFamily="49" charset="-120"/>
              </a:rPr>
              <a:t>網址</a:t>
            </a:r>
            <a:endParaRPr lang="en-US" sz="2400" dirty="0" smtClean="0"/>
          </a:p>
          <a:p>
            <a:r>
              <a:rPr lang="en-US" sz="2400" dirty="0" smtClean="0"/>
              <a:t>All Distributors get their very own Global.SHOP.COM/</a:t>
            </a:r>
            <a:r>
              <a:rPr lang="en-US" sz="2400" dirty="0" err="1" smtClean="0"/>
              <a:t>xxxxx</a:t>
            </a:r>
            <a:r>
              <a:rPr lang="en-US" sz="2400" dirty="0" smtClean="0"/>
              <a:t> address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58" b="91484"/>
          <a:stretch/>
        </p:blipFill>
        <p:spPr bwMode="auto">
          <a:xfrm>
            <a:off x="19051" y="3886199"/>
            <a:ext cx="9144000" cy="76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388620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http://global.shop.com/anthonyk</a:t>
            </a:r>
            <a:endParaRPr lang="en-US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76" t="6098" r="12110" b="76219"/>
          <a:stretch/>
        </p:blipFill>
        <p:spPr bwMode="auto">
          <a:xfrm>
            <a:off x="0" y="4552575"/>
            <a:ext cx="9163051" cy="2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0-Point Star 6"/>
          <p:cNvSpPr/>
          <p:nvPr/>
        </p:nvSpPr>
        <p:spPr>
          <a:xfrm rot="20792837">
            <a:off x="5192700" y="4459844"/>
            <a:ext cx="3070923" cy="2034935"/>
          </a:xfrm>
          <a:prstGeom prst="star10">
            <a:avLst>
              <a:gd name="adj" fmla="val 36831"/>
              <a:gd name="hf" fmla="val 10514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華康儷中黑" pitchFamily="49" charset="-120"/>
                <a:ea typeface="華康儷中黑" pitchFamily="49" charset="-120"/>
              </a:rPr>
              <a:t>立即開始擴展全球零售事業！</a:t>
            </a:r>
            <a:r>
              <a:rPr lang="en-US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</a:rPr>
              <a:t>Start Expand your global retail business </a:t>
            </a:r>
            <a:r>
              <a:rPr lang="en-US" b="1" u="sng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</a:rPr>
              <a:t>NOW</a:t>
            </a:r>
            <a:r>
              <a:rPr lang="en-US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58291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4496" y="62552"/>
            <a:ext cx="8229600" cy="1788459"/>
          </a:xfrm>
        </p:spPr>
        <p:txBody>
          <a:bodyPr/>
          <a:lstStyle/>
          <a:p>
            <a:r>
              <a:rPr lang="zh-TW" altLang="en-US" sz="4000" dirty="0" smtClean="0">
                <a:latin typeface="華康儷中黑" pitchFamily="49" charset="-120"/>
                <a:ea typeface="華康儷中黑" pitchFamily="49" charset="-120"/>
              </a:rPr>
              <a:t>新興市場計劃 </a:t>
            </a:r>
            <a:r>
              <a:rPr lang="en-US" altLang="zh-TW" sz="4000" dirty="0" smtClean="0"/>
              <a:t>(EMP)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Emerging Markets Program (EMP)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9775" y="2660913"/>
            <a:ext cx="7662864" cy="1283291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新興市場計劃</a:t>
            </a:r>
            <a:r>
              <a:rPr lang="en-US" altLang="zh-TW" sz="2800" dirty="0" smtClean="0">
                <a:ea typeface="華康儷中黑" pitchFamily="49" charset="-120"/>
              </a:rPr>
              <a:t>(EMP)</a:t>
            </a: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為公司提供簡易、優化的程序開拓新市場，而且產品可以很快推出</a:t>
            </a:r>
            <a:endParaRPr lang="en-US" sz="2800" dirty="0" smtClean="0"/>
          </a:p>
          <a:p>
            <a:r>
              <a:rPr lang="en-US" sz="2800" dirty="0" smtClean="0"/>
              <a:t>The Emerging Markets Program (EMP) provides the company a simple, streamlined process for opening new markets with a very quick time-to-market for those countries</a:t>
            </a:r>
          </a:p>
        </p:txBody>
      </p:sp>
    </p:spTree>
    <p:extLst>
      <p:ext uri="{BB962C8B-B14F-4D97-AF65-F5344CB8AC3E}">
        <p14:creationId xmlns="" xmlns:p14="http://schemas.microsoft.com/office/powerpoint/2010/main" val="66403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rkm\Desktop\WC - Presentations\Country Maps\US Fl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5">
            <a:off x="1161619" y="2103324"/>
            <a:ext cx="1508125" cy="12876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m\Desktop\WC - Presentations\Country Maps\Canad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5" y="1038400"/>
            <a:ext cx="2238856" cy="170873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9" y="3141080"/>
            <a:ext cx="393196" cy="3078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km\Desktop\WC - Presentations\Country Maps\Mexic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21">
            <a:off x="1361612" y="2949827"/>
            <a:ext cx="817478" cy="5795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rkm\Desktop\WC - Presentations\Country Maps\Taiwan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05" y="3146289"/>
            <a:ext cx="457200" cy="34582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rkm\Desktop\WC - Presentations\Country Maps\UK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80">
            <a:off x="4107932" y="1773330"/>
            <a:ext cx="391695" cy="54402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7063781" y="4567566"/>
            <a:ext cx="1245814" cy="11182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markm\Desktop\WC - Presentations\Country Maps\US Fl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5">
            <a:off x="-385815" y="629032"/>
            <a:ext cx="5398494" cy="4609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markm\Desktop\WC - Presentations\Country Maps\Canad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1" y="-376600"/>
            <a:ext cx="4829198" cy="3685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5927034" y="3572738"/>
            <a:ext cx="3380537" cy="3034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55" y="2262295"/>
            <a:ext cx="3031508" cy="2373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C:\Users\markm\Desktop\WC - Presentations\Country Maps\Mexic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21">
            <a:off x="468961" y="2094885"/>
            <a:ext cx="3171337" cy="22483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markm\Desktop\WC - Presentations\Country Maps\Taiwan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185"/>
          <a:stretch/>
        </p:blipFill>
        <p:spPr bwMode="auto">
          <a:xfrm>
            <a:off x="6765166" y="1923800"/>
            <a:ext cx="2073223" cy="26662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C:\Users\markm\Desktop\WC - Presentations\Country Maps\UK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80">
            <a:off x="3277203" y="449691"/>
            <a:ext cx="2053152" cy="2851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97725" y="5767320"/>
            <a:ext cx="73842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全球現有市場</a:t>
            </a:r>
            <a:endParaRPr lang="en-US" sz="3600" b="1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Current Market Countries Worldwide</a:t>
            </a:r>
          </a:p>
        </p:txBody>
      </p:sp>
    </p:spTree>
    <p:extLst>
      <p:ext uri="{BB962C8B-B14F-4D97-AF65-F5344CB8AC3E}">
        <p14:creationId xmlns="" xmlns:p14="http://schemas.microsoft.com/office/powerpoint/2010/main" val="132716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rkm\Desktop\WC - Presentations\Country Maps\US Fl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5">
            <a:off x="1161619" y="2103324"/>
            <a:ext cx="1508125" cy="12876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m\Desktop\WC - Presentations\Country Maps\Canad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5" y="1038400"/>
            <a:ext cx="2238856" cy="170873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km\Desktop\WC - Presentations\Country Maps\Columbi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084">
            <a:off x="2313433" y="3669303"/>
            <a:ext cx="335136" cy="51808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km\Desktop\WC - Presentations\Country Maps\Dominican Republic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51" y="3313168"/>
            <a:ext cx="433350" cy="28103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rkm\Desktop\WC - Presentations\Country Maps\Ecuado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95" y="4025872"/>
            <a:ext cx="182234" cy="24132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9" y="3141080"/>
            <a:ext cx="393196" cy="3078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km\Desktop\WC - Presentations\Country Maps\Mexico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21">
            <a:off x="1361612" y="2949827"/>
            <a:ext cx="817478" cy="5795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arkm\Desktop\WC - Presentations\Country Maps\spain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501">
            <a:off x="4142364" y="2502327"/>
            <a:ext cx="376779" cy="33766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rkm\Desktop\WC - Presentations\Country Maps\Taiwan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05" y="3146289"/>
            <a:ext cx="457200" cy="34582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rkm\Desktop\WC - Presentations\Country Maps\UK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80">
            <a:off x="4107932" y="1773330"/>
            <a:ext cx="391695" cy="54402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7063781" y="4567566"/>
            <a:ext cx="1245814" cy="11182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markm\Desktop\WC - Presentations\Country Maps\Columbi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084">
            <a:off x="2205348" y="3139336"/>
            <a:ext cx="1371059" cy="2119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markm\Desktop\WC - Presentations\Country Maps\Dominican Republic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68" y="2351216"/>
            <a:ext cx="3564160" cy="23114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:\Users\markm\Desktop\WC - Presentations\Country Maps\spain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501">
            <a:off x="3315511" y="1425198"/>
            <a:ext cx="2512977" cy="2252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markm\Desktop\WC - Presentations\Country Maps\Ecuado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49" y="2690369"/>
            <a:ext cx="2504263" cy="3316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8541" y="5920026"/>
            <a:ext cx="1518364" cy="86177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2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厄瓜多爾</a:t>
            </a:r>
            <a:endParaRPr lang="en-US" altLang="zh-TW" sz="2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Ecuador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80205" y="5648808"/>
            <a:ext cx="1518364" cy="86177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2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哥倫比亞</a:t>
            </a:r>
            <a:endParaRPr lang="en-US" altLang="zh-TW" sz="2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  <a:p>
            <a:pPr algn="ctr"/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Columbia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41177" y="4560094"/>
            <a:ext cx="2518639" cy="123110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2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多米尼加共和國</a:t>
            </a:r>
            <a:endParaRPr lang="en-US" altLang="zh-TW" sz="2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Dominican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46558" y="3860261"/>
            <a:ext cx="1184940" cy="86177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2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西班牙</a:t>
            </a:r>
            <a:endParaRPr lang="en-US" altLang="zh-TW" sz="2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7200" y="74682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prstClr val="black"/>
                </a:solidFill>
                <a:ea typeface="華康儷中黑" pitchFamily="49" charset="-120"/>
              </a:rPr>
              <a:t>全球新興市場計劃</a:t>
            </a:r>
            <a:r>
              <a:rPr lang="en-US" altLang="zh-TW" sz="2800" b="1" dirty="0" smtClean="0">
                <a:solidFill>
                  <a:prstClr val="black"/>
                </a:solidFill>
                <a:ea typeface="華康儷中黑" pitchFamily="49" charset="-120"/>
              </a:rPr>
              <a:t>(EMP)</a:t>
            </a:r>
            <a:r>
              <a:rPr lang="zh-TW" altLang="en-US" sz="2800" b="1" dirty="0" smtClean="0">
                <a:solidFill>
                  <a:prstClr val="black"/>
                </a:solidFill>
                <a:ea typeface="華康儷中黑" pitchFamily="49" charset="-120"/>
              </a:rPr>
              <a:t>市場</a:t>
            </a:r>
            <a:endParaRPr lang="en-US" sz="2800" b="1" dirty="0" smtClean="0">
              <a:solidFill>
                <a:prstClr val="black"/>
              </a:solidFill>
              <a:ea typeface="華康儷中黑" pitchFamily="49" charset="-120"/>
            </a:endParaRP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Emerging Markets Program (EMP) Markets Worldwide</a:t>
            </a:r>
          </a:p>
        </p:txBody>
      </p:sp>
    </p:spTree>
    <p:extLst>
      <p:ext uri="{BB962C8B-B14F-4D97-AF65-F5344CB8AC3E}">
        <p14:creationId xmlns="" xmlns:p14="http://schemas.microsoft.com/office/powerpoint/2010/main" val="28867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8364" y="2350824"/>
            <a:ext cx="4831308" cy="4572000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1200"/>
              </a:spcBef>
            </a:pPr>
            <a:r>
              <a:rPr lang="zh-TW" altLang="en-US" sz="2900" dirty="0" smtClean="0">
                <a:ea typeface="華康儷中黑" pitchFamily="49" charset="-120"/>
              </a:rPr>
              <a:t>現有市場經銷商可於新興市場計劃</a:t>
            </a:r>
            <a:r>
              <a:rPr lang="en-US" altLang="zh-TW" sz="2900" dirty="0" smtClean="0">
                <a:ea typeface="華康儷中黑" pitchFamily="49" charset="-120"/>
              </a:rPr>
              <a:t>(EMP)</a:t>
            </a:r>
            <a:r>
              <a:rPr lang="zh-TW" altLang="en-US" sz="2900" dirty="0" smtClean="0">
                <a:ea typeface="華康儷中黑" pitchFamily="49" charset="-120"/>
              </a:rPr>
              <a:t>國家推薦經銷商</a:t>
            </a:r>
            <a:endParaRPr lang="en-US" altLang="zh-TW" sz="2900" dirty="0" smtClean="0">
              <a:ea typeface="華康儷中黑" pitchFamily="49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900" dirty="0" smtClean="0">
                <a:ea typeface="華康儷中黑" pitchFamily="49" charset="-120"/>
              </a:rPr>
              <a:t>如現有市場的經銷商一樣，</a:t>
            </a:r>
            <a:r>
              <a:rPr lang="en-US" altLang="zh-TW" sz="2900" dirty="0" smtClean="0">
                <a:ea typeface="華康儷中黑" pitchFamily="49" charset="-120"/>
              </a:rPr>
              <a:t>EMP</a:t>
            </a:r>
            <a:r>
              <a:rPr lang="zh-TW" altLang="en-US" sz="2900" dirty="0" smtClean="0">
                <a:ea typeface="華康儷中黑" pitchFamily="49" charset="-120"/>
              </a:rPr>
              <a:t>國家經銷商可推薦新經銷商，並賺取佣金</a:t>
            </a:r>
            <a:endParaRPr lang="en-US" altLang="zh-TW" sz="2900" dirty="0" smtClean="0">
              <a:ea typeface="華康儷中黑" pitchFamily="49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2900" dirty="0" smtClean="0">
                <a:ea typeface="華康儷中黑" pitchFamily="49" charset="-120"/>
              </a:rPr>
              <a:t>EMP</a:t>
            </a:r>
            <a:r>
              <a:rPr lang="zh-TW" altLang="en-US" sz="2900" dirty="0" smtClean="0">
                <a:ea typeface="華康儷中黑" pitchFamily="49" charset="-120"/>
              </a:rPr>
              <a:t>國家可銷售</a:t>
            </a:r>
            <a:r>
              <a:rPr lang="en-US" altLang="zh-TW" sz="2900" dirty="0" smtClean="0">
                <a:ea typeface="華康儷中黑" pitchFamily="49" charset="-120"/>
              </a:rPr>
              <a:t>BV</a:t>
            </a:r>
            <a:r>
              <a:rPr lang="zh-TW" altLang="en-US" sz="2900" dirty="0" smtClean="0">
                <a:ea typeface="華康儷中黑" pitchFamily="49" charset="-120"/>
              </a:rPr>
              <a:t>產品（</a:t>
            </a:r>
            <a:r>
              <a:rPr lang="en-US" altLang="zh-TW" sz="2900" dirty="0" smtClean="0">
                <a:ea typeface="華康儷中黑" pitchFamily="49" charset="-120"/>
              </a:rPr>
              <a:t>IBV</a:t>
            </a:r>
            <a:r>
              <a:rPr lang="zh-TW" altLang="en-US" sz="2900" dirty="0" smtClean="0">
                <a:ea typeface="華康儷中黑" pitchFamily="49" charset="-120"/>
              </a:rPr>
              <a:t>或夥伴商店不適用）</a:t>
            </a:r>
            <a:endParaRPr lang="en-US" sz="2900" dirty="0" smtClean="0"/>
          </a:p>
          <a:p>
            <a:r>
              <a:rPr lang="en-US" sz="2600" dirty="0" smtClean="0"/>
              <a:t>Distributors in all market countries are able to sponsor distributors in Emerging Markets Program (EMP) countries</a:t>
            </a:r>
          </a:p>
          <a:p>
            <a:r>
              <a:rPr lang="en-US" sz="2600" dirty="0" smtClean="0"/>
              <a:t>Emerging Markets Program (EMP) country distributors are able to sponsor new distributors, earn commissions just like market country distributors</a:t>
            </a:r>
          </a:p>
          <a:p>
            <a:r>
              <a:rPr lang="en-US" altLang="zh-TW" sz="2600" dirty="0" smtClean="0"/>
              <a:t>Emerging Markets Program (</a:t>
            </a:r>
            <a:r>
              <a:rPr lang="en-US" sz="2600" dirty="0" smtClean="0"/>
              <a:t>EMP) countries get access to BV products (no IBV or partner stores)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85" t="26374" r="26940" b="14561"/>
          <a:stretch/>
        </p:blipFill>
        <p:spPr bwMode="auto">
          <a:xfrm>
            <a:off x="11506200" y="2971800"/>
            <a:ext cx="38481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84496" y="62552"/>
            <a:ext cx="8229600" cy="1788459"/>
          </a:xfrm>
        </p:spPr>
        <p:txBody>
          <a:bodyPr/>
          <a:lstStyle/>
          <a:p>
            <a:r>
              <a:rPr lang="zh-TW" altLang="en-US" sz="4000" dirty="0" smtClean="0">
                <a:latin typeface="華康儷中黑" pitchFamily="49" charset="-120"/>
                <a:ea typeface="華康儷中黑" pitchFamily="49" charset="-120"/>
              </a:rPr>
              <a:t>新興市場計劃 </a:t>
            </a:r>
            <a:r>
              <a:rPr lang="en-US" altLang="zh-TW" sz="4000" dirty="0" smtClean="0"/>
              <a:t>(EMP)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Emerging Markets Program (EMP)</a:t>
            </a:r>
            <a:endParaRPr lang="en-US" sz="4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231824" y="2362200"/>
            <a:ext cx="3607376" cy="4096512"/>
            <a:chOff x="7340312" y="1981200"/>
            <a:chExt cx="3607376" cy="409651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1667" t="18667" r="25555" b="21778"/>
            <a:stretch>
              <a:fillRect/>
            </a:stretch>
          </p:blipFill>
          <p:spPr bwMode="auto">
            <a:xfrm>
              <a:off x="7340312" y="1981200"/>
              <a:ext cx="3607376" cy="4096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7510132" y="4648200"/>
              <a:ext cx="838200" cy="820472"/>
              <a:chOff x="5814235" y="5334000"/>
              <a:chExt cx="838200" cy="820472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44656" t="62637" r="51830" b="31869"/>
              <a:stretch/>
            </p:blipFill>
            <p:spPr bwMode="auto">
              <a:xfrm>
                <a:off x="5867400" y="5334000"/>
                <a:ext cx="4572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8591" t="59655" r="44485" b="33698"/>
              <a:stretch>
                <a:fillRect/>
              </a:stretch>
            </p:blipFill>
            <p:spPr bwMode="auto">
              <a:xfrm>
                <a:off x="5867400" y="5697272"/>
                <a:ext cx="7620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814235" y="5661835"/>
                <a:ext cx="838200" cy="192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650" dirty="0" smtClean="0">
                    <a:solidFill>
                      <a:schemeClr val="bg1"/>
                    </a:solidFill>
                  </a:rPr>
                  <a:t>哥斯達黎加</a:t>
                </a:r>
                <a:endParaRPr lang="zh-TW" altLang="en-US" sz="65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19105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38400"/>
            <a:ext cx="5867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例子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8012" y="2493522"/>
            <a:ext cx="5995988" cy="3267169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700" dirty="0" smtClean="0">
                <a:ea typeface="華康儷中黑" pitchFamily="49" charset="-120"/>
              </a:rPr>
              <a:t>西班牙以新興市場計劃</a:t>
            </a:r>
            <a:r>
              <a:rPr lang="en-US" altLang="zh-TW" sz="2700" dirty="0" smtClean="0">
                <a:ea typeface="華康儷中黑" pitchFamily="49" charset="-120"/>
              </a:rPr>
              <a:t>(EMP)</a:t>
            </a:r>
            <a:r>
              <a:rPr lang="zh-TW" altLang="en-US" sz="2700" dirty="0" smtClean="0">
                <a:ea typeface="華康儷中黑" pitchFamily="49" charset="-120"/>
              </a:rPr>
              <a:t>市場開始</a:t>
            </a:r>
            <a:endParaRPr lang="en-US" altLang="zh-TW" sz="2700" dirty="0" smtClean="0">
              <a:ea typeface="華康儷中黑" pitchFamily="49" charset="-120"/>
            </a:endParaRPr>
          </a:p>
          <a:p>
            <a:r>
              <a:rPr lang="zh-TW" altLang="en-US" sz="2700" dirty="0" smtClean="0">
                <a:ea typeface="華康儷中黑" pitchFamily="49" charset="-120"/>
              </a:rPr>
              <a:t>現在，我們正籌備發展西班牙為全面拓展國家</a:t>
            </a:r>
            <a:endParaRPr lang="en-US" sz="2700" dirty="0" smtClean="0">
              <a:ea typeface="華康儷中黑" pitchFamily="49" charset="-120"/>
            </a:endParaRPr>
          </a:p>
          <a:p>
            <a:r>
              <a:rPr lang="en-US" sz="2600" dirty="0" smtClean="0"/>
              <a:t>We started Spain off as an Emerging Markets Program (EMP) market</a:t>
            </a:r>
          </a:p>
          <a:p>
            <a:r>
              <a:rPr lang="en-US" sz="2600" dirty="0" smtClean="0"/>
              <a:t>Today, we are now in the process of adding Spain as full market country.</a:t>
            </a:r>
            <a:endParaRPr lang="en-US" sz="2600" dirty="0"/>
          </a:p>
        </p:txBody>
      </p:sp>
      <p:pic>
        <p:nvPicPr>
          <p:cNvPr id="3074" name="Picture 2" descr="http://wholles.com/wp-content/uploads/2013/07/Spain-Fl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-32004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840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00" t="9341" r="1259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xplosion 1 3"/>
          <p:cNvSpPr/>
          <p:nvPr/>
        </p:nvSpPr>
        <p:spPr>
          <a:xfrm rot="20192639">
            <a:off x="4030031" y="3955747"/>
            <a:ext cx="5489821" cy="3079907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ES.SHOP.COM</a:t>
            </a:r>
          </a:p>
          <a:p>
            <a:pPr algn="ctr"/>
            <a:r>
              <a:rPr lang="zh-TW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現已推出！</a:t>
            </a:r>
            <a:endParaRPr lang="en-US" altLang="zh-TW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ES.SHOP.COM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LIVE!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147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2330824"/>
            <a:ext cx="8228013" cy="1927225"/>
          </a:xfrm>
        </p:spPr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sz="4800" dirty="0" smtClean="0"/>
              <a:t>A New International</a:t>
            </a:r>
            <a:br>
              <a:rPr lang="en-US" sz="4800" dirty="0" smtClean="0"/>
            </a:br>
            <a:r>
              <a:rPr lang="en-US" sz="4800" dirty="0" smtClean="0"/>
              <a:t>Company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4038600"/>
            <a:ext cx="8228013" cy="1066800"/>
          </a:xfrm>
        </p:spPr>
        <p:txBody>
          <a:bodyPr/>
          <a:lstStyle/>
          <a:p>
            <a:endParaRPr lang="en-US" dirty="0" smtClean="0"/>
          </a:p>
          <a:p>
            <a:r>
              <a:rPr lang="en-US" sz="4000" b="1" dirty="0" smtClean="0"/>
              <a:t>Asia Pacific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02114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  <a:cs typeface="+mj-cs"/>
              </a:rPr>
              <a:t>嶄新全球化公司</a:t>
            </a:r>
            <a:r>
              <a:rPr lang="en-US" altLang="zh-TW" sz="48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  <a:cs typeface="+mj-cs"/>
              </a:rPr>
              <a:t/>
            </a:r>
            <a:br>
              <a:rPr lang="en-US" altLang="zh-TW" sz="48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  <a:cs typeface="+mj-cs"/>
              </a:rPr>
            </a:br>
            <a:r>
              <a:rPr lang="zh-TW" altLang="en-US" sz="4400" b="1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  <a:cs typeface="+mj-cs"/>
              </a:rPr>
              <a:t>亞太區</a:t>
            </a:r>
          </a:p>
        </p:txBody>
      </p:sp>
    </p:spTree>
    <p:extLst>
      <p:ext uri="{BB962C8B-B14F-4D97-AF65-F5344CB8AC3E}">
        <p14:creationId xmlns="" xmlns:p14="http://schemas.microsoft.com/office/powerpoint/2010/main" val="286002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536"/>
            <a:ext cx="8229600" cy="1504664"/>
          </a:xfrm>
        </p:spPr>
        <p:txBody>
          <a:bodyPr/>
          <a:lstStyle/>
          <a:p>
            <a:r>
              <a:rPr lang="en-US" altLang="zh-TW" sz="3600" dirty="0" smtClean="0"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TW" sz="3600" dirty="0" smtClean="0">
                <a:latin typeface="華康儷中黑" pitchFamily="49" charset="-120"/>
                <a:ea typeface="華康儷中黑" pitchFamily="49" charset="-120"/>
              </a:rPr>
            </a:br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亞太區市場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Asia Pacific Markets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4" y="2363671"/>
            <a:ext cx="8023225" cy="326716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TW" sz="2400" b="1" dirty="0" smtClean="0"/>
              <a:t>2013</a:t>
            </a:r>
            <a:r>
              <a:rPr lang="zh-TW" altLang="en-US" sz="2400" b="1" dirty="0" smtClean="0">
                <a:ea typeface="華康儷中黑" pitchFamily="49" charset="-120"/>
              </a:rPr>
              <a:t>年</a:t>
            </a:r>
            <a:r>
              <a:rPr lang="en-US" altLang="zh-TW" sz="2400" b="1" dirty="0" smtClean="0">
                <a:ea typeface="華康儷中黑" pitchFamily="49" charset="-120"/>
              </a:rPr>
              <a:t>8</a:t>
            </a:r>
            <a:r>
              <a:rPr lang="zh-TW" altLang="en-US" sz="2400" b="1" dirty="0" smtClean="0">
                <a:ea typeface="華康儷中黑" pitchFamily="49" charset="-120"/>
              </a:rPr>
              <a:t>月</a:t>
            </a:r>
            <a:r>
              <a:rPr lang="en-US" altLang="zh-TW" sz="2400" b="1" dirty="0" smtClean="0">
                <a:ea typeface="華康儷中黑" pitchFamily="49" charset="-120"/>
              </a:rPr>
              <a:t>17</a:t>
            </a:r>
            <a:r>
              <a:rPr lang="zh-TW" altLang="en-US" sz="2400" b="1" dirty="0" smtClean="0">
                <a:ea typeface="華康儷中黑" pitchFamily="49" charset="-120"/>
              </a:rPr>
              <a:t>日前</a:t>
            </a:r>
            <a:r>
              <a:rPr lang="en-US" altLang="zh-TW" sz="2400" b="1" dirty="0" smtClean="0"/>
              <a:t>…</a:t>
            </a:r>
          </a:p>
          <a:p>
            <a:pPr>
              <a:spcBef>
                <a:spcPts val="1200"/>
              </a:spcBef>
            </a:pPr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須分別為每個國家繳交加入及續約費用</a:t>
            </a:r>
            <a:endParaRPr lang="en-US" altLang="zh-TW" dirty="0" smtClean="0">
              <a:latin typeface="華康儷中黑" pitchFamily="49" charset="-120"/>
              <a:ea typeface="華康儷中黑" pitchFamily="49" charset="-120"/>
            </a:endParaRPr>
          </a:p>
          <a:p>
            <a:pPr>
              <a:spcBef>
                <a:spcPts val="1200"/>
              </a:spcBef>
            </a:pPr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須於每個國家分別合格及累積點數</a:t>
            </a:r>
            <a:endParaRPr lang="en-US" altLang="zh-TW" dirty="0" smtClean="0">
              <a:latin typeface="華康儷中黑" pitchFamily="49" charset="-120"/>
              <a:ea typeface="華康儷中黑" pitchFamily="49" charset="-120"/>
            </a:endParaRPr>
          </a:p>
          <a:p>
            <a:pPr>
              <a:spcBef>
                <a:spcPts val="1200"/>
              </a:spcBef>
            </a:pPr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須於每個國家個人推薦兩名經銷商方可擴展業務</a:t>
            </a:r>
            <a:endParaRPr lang="en-US" altLang="zh-TW" dirty="0" smtClean="0">
              <a:latin typeface="華康儷中黑" pitchFamily="49" charset="-120"/>
              <a:ea typeface="華康儷中黑" pitchFamily="49" charset="-120"/>
            </a:endParaRPr>
          </a:p>
          <a:p>
            <a:pPr>
              <a:buNone/>
            </a:pPr>
            <a:r>
              <a:rPr lang="en-US" sz="2000" b="1" dirty="0" smtClean="0"/>
              <a:t>BEFORE August 17, 2013…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Paid subscription &amp; renewal separately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Qualified and accumulated separate volume per country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Activation required two personal sponsored distributors in each country</a:t>
            </a:r>
          </a:p>
        </p:txBody>
      </p:sp>
    </p:spTree>
    <p:extLst>
      <p:ext uri="{BB962C8B-B14F-4D97-AF65-F5344CB8AC3E}">
        <p14:creationId xmlns="" xmlns:p14="http://schemas.microsoft.com/office/powerpoint/2010/main" val="284447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5"/>
          <p:cNvGrpSpPr/>
          <p:nvPr/>
        </p:nvGrpSpPr>
        <p:grpSpPr>
          <a:xfrm>
            <a:off x="3962965" y="4626429"/>
            <a:ext cx="1066235" cy="631371"/>
            <a:chOff x="960741" y="4648200"/>
            <a:chExt cx="1172859" cy="631371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960741" y="4648200"/>
              <a:ext cx="563260" cy="6313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41864" y="4648200"/>
              <a:ext cx="591736" cy="6313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28"/>
          <p:cNvGrpSpPr/>
          <p:nvPr/>
        </p:nvGrpSpPr>
        <p:grpSpPr>
          <a:xfrm>
            <a:off x="6781800" y="4648200"/>
            <a:ext cx="1066235" cy="631371"/>
            <a:chOff x="960741" y="4648200"/>
            <a:chExt cx="1172859" cy="631371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960741" y="4648200"/>
              <a:ext cx="563260" cy="6313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541864" y="4648200"/>
              <a:ext cx="591736" cy="6313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24"/>
          <p:cNvGrpSpPr/>
          <p:nvPr/>
        </p:nvGrpSpPr>
        <p:grpSpPr>
          <a:xfrm>
            <a:off x="960741" y="4648200"/>
            <a:ext cx="1172859" cy="631371"/>
            <a:chOff x="960741" y="4648200"/>
            <a:chExt cx="1172859" cy="631371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960741" y="4648200"/>
              <a:ext cx="563260" cy="6313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541864" y="4648200"/>
              <a:ext cx="591736" cy="6313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zh-TW" altLang="en-US" sz="4000" dirty="0" smtClean="0">
                <a:latin typeface="華康儷中黑" pitchFamily="49" charset="-120"/>
                <a:ea typeface="華康儷中黑" pitchFamily="49" charset="-120"/>
              </a:rPr>
              <a:t>亞太區市場</a:t>
            </a:r>
            <a:r>
              <a:rPr lang="en-US" altLang="zh-TW" sz="4000" dirty="0" smtClean="0"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TW" sz="4000" dirty="0" smtClean="0">
                <a:latin typeface="華康儷中黑" pitchFamily="49" charset="-120"/>
                <a:ea typeface="華康儷中黑" pitchFamily="49" charset="-120"/>
              </a:rPr>
            </a:br>
            <a:r>
              <a:rPr lang="en-US" sz="4000" dirty="0" smtClean="0"/>
              <a:t>Asia Pacific Markets</a:t>
            </a:r>
            <a:br>
              <a:rPr lang="en-US" sz="4000" dirty="0" smtClean="0"/>
            </a:br>
            <a:endParaRPr lang="en-US" sz="4000" dirty="0"/>
          </a:p>
        </p:txBody>
      </p:sp>
      <p:pic>
        <p:nvPicPr>
          <p:cNvPr id="4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362" y="2685292"/>
            <a:ext cx="1730194" cy="1553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029">
            <a:off x="602014" y="2574852"/>
            <a:ext cx="1879698" cy="1471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markm\Desktop\WC - Presentations\Country Maps\Taiwan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185"/>
          <a:stretch/>
        </p:blipFill>
        <p:spPr bwMode="auto">
          <a:xfrm>
            <a:off x="6858000" y="2624524"/>
            <a:ext cx="1237912" cy="15920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66800" y="4419600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5050971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3541" y="5050971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92259" y="4419600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01859" y="5050971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0" y="5050971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0" y="4419600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7600" y="5050971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94741" y="5050971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002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971800" y="2895600"/>
            <a:ext cx="0" cy="3200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43600" y="2895600"/>
            <a:ext cx="0" cy="3200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6332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亞太區市場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Asia Pacific Markets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688206"/>
            <a:ext cx="7662864" cy="32671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dirty="0" smtClean="0">
                <a:ea typeface="華康儷中黑" pitchFamily="49" charset="-120"/>
              </a:rPr>
              <a:t>作為香港經銷商</a:t>
            </a:r>
            <a:endParaRPr lang="en-US" altLang="zh-TW" sz="2800" dirty="0" smtClean="0">
              <a:ea typeface="華康儷中黑" pitchFamily="49" charset="-120"/>
            </a:endParaRPr>
          </a:p>
          <a:p>
            <a:r>
              <a:rPr lang="zh-TW" altLang="en-US" sz="2800" dirty="0" smtClean="0">
                <a:ea typeface="華康儷中黑" pitchFamily="49" charset="-120"/>
              </a:rPr>
              <a:t>以前</a:t>
            </a:r>
            <a:r>
              <a:rPr lang="en-US" altLang="zh-TW" sz="2800" dirty="0" smtClean="0">
                <a:ea typeface="華康儷中黑" pitchFamily="49" charset="-120"/>
              </a:rPr>
              <a:t> </a:t>
            </a:r>
            <a:r>
              <a:rPr lang="en-US" altLang="zh-TW" sz="2800" dirty="0" smtClean="0">
                <a:ea typeface="華康儷中黑" pitchFamily="49" charset="-120"/>
                <a:sym typeface="Wingdings" pitchFamily="2" charset="2"/>
              </a:rPr>
              <a:t> 700</a:t>
            </a:r>
            <a:r>
              <a:rPr lang="zh-TW" altLang="en-US" sz="2800" dirty="0" smtClean="0">
                <a:ea typeface="華康儷中黑" pitchFamily="49" charset="-120"/>
                <a:sym typeface="Wingdings" pitchFamily="2" charset="2"/>
              </a:rPr>
              <a:t>萬個機會</a:t>
            </a:r>
            <a:endParaRPr lang="en-US" altLang="zh-TW" sz="2800" dirty="0" smtClean="0">
              <a:ea typeface="華康儷中黑" pitchFamily="49" charset="-120"/>
            </a:endParaRP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As a Hong Kong Distributor,</a:t>
            </a:r>
          </a:p>
          <a:p>
            <a:r>
              <a:rPr lang="en-US" sz="2800" dirty="0" smtClean="0"/>
              <a:t>Before </a:t>
            </a:r>
            <a:r>
              <a:rPr lang="en-US" sz="2800" dirty="0" smtClean="0">
                <a:sym typeface="Wingdings" pitchFamily="2" charset="2"/>
              </a:rPr>
              <a:t> 7 Million opportunities</a:t>
            </a:r>
            <a:endParaRPr lang="en-US" sz="28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zh-TW" altLang="en-US" sz="3600" dirty="0" smtClean="0">
                <a:latin typeface="+mn-lt"/>
                <a:ea typeface="華康儷中黑" pitchFamily="49" charset="-120"/>
              </a:rPr>
              <a:t>亞太區一體化</a:t>
            </a:r>
            <a:r>
              <a:rPr lang="en-US" altLang="zh-TW" sz="3600" dirty="0" smtClean="0">
                <a:latin typeface="+mn-lt"/>
                <a:ea typeface="華康儷中黑" pitchFamily="49" charset="-120"/>
              </a:rPr>
              <a:t/>
            </a:r>
            <a:br>
              <a:rPr lang="en-US" altLang="zh-TW" sz="3600" dirty="0" smtClean="0">
                <a:latin typeface="+mn-lt"/>
                <a:ea typeface="華康儷中黑" pitchFamily="49" charset="-120"/>
              </a:rPr>
            </a:br>
            <a:r>
              <a:rPr lang="en-US" altLang="zh-TW" sz="3600" dirty="0" smtClean="0">
                <a:latin typeface="+mn-lt"/>
                <a:ea typeface="華康儷中黑" pitchFamily="49" charset="-120"/>
              </a:rPr>
              <a:t>2013</a:t>
            </a:r>
            <a:r>
              <a:rPr lang="zh-TW" altLang="en-US" sz="3600" dirty="0" smtClean="0">
                <a:latin typeface="+mn-lt"/>
                <a:ea typeface="華康儷中黑" pitchFamily="49" charset="-120"/>
              </a:rPr>
              <a:t>年</a:t>
            </a:r>
            <a:r>
              <a:rPr lang="en-US" altLang="zh-TW" sz="3600" dirty="0" smtClean="0">
                <a:latin typeface="+mn-lt"/>
                <a:ea typeface="華康儷中黑" pitchFamily="49" charset="-120"/>
              </a:rPr>
              <a:t>8</a:t>
            </a:r>
            <a:r>
              <a:rPr lang="zh-TW" altLang="en-US" sz="3600" dirty="0" smtClean="0">
                <a:latin typeface="+mn-lt"/>
                <a:ea typeface="華康儷中黑" pitchFamily="49" charset="-120"/>
              </a:rPr>
              <a:t>月</a:t>
            </a:r>
            <a:r>
              <a:rPr lang="en-US" altLang="zh-TW" sz="3600" dirty="0" smtClean="0">
                <a:latin typeface="+mn-lt"/>
                <a:ea typeface="華康儷中黑" pitchFamily="49" charset="-120"/>
              </a:rPr>
              <a:t>17</a:t>
            </a:r>
            <a:r>
              <a:rPr lang="zh-TW" altLang="en-US" sz="3600" dirty="0" smtClean="0">
                <a:latin typeface="+mn-lt"/>
                <a:ea typeface="華康儷中黑" pitchFamily="49" charset="-120"/>
              </a:rPr>
              <a:t>日開始</a:t>
            </a:r>
            <a:r>
              <a:rPr lang="en-US" altLang="zh-TW" sz="3600" dirty="0" smtClean="0"/>
              <a:t>…</a:t>
            </a:r>
            <a:br>
              <a:rPr lang="en-US" altLang="zh-TW" sz="3600" dirty="0" smtClean="0"/>
            </a:br>
            <a:r>
              <a:rPr lang="en-US" sz="2800" dirty="0" smtClean="0"/>
              <a:t>Asia Pacific Unification</a:t>
            </a:r>
            <a:br>
              <a:rPr lang="en-US" sz="2800" dirty="0" smtClean="0"/>
            </a:br>
            <a:r>
              <a:rPr lang="en-US" sz="2800" dirty="0" smtClean="0"/>
              <a:t>August 17, 2013 Onward…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2533936"/>
            <a:ext cx="7718425" cy="403672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dirty="0" smtClean="0">
                <a:ea typeface="華康儷中黑" pitchFamily="49" charset="-120"/>
              </a:rPr>
              <a:t>無需多個全球</a:t>
            </a:r>
            <a:r>
              <a:rPr lang="en-US" altLang="zh-TW" sz="2400" dirty="0" smtClean="0">
                <a:ea typeface="華康儷中黑" pitchFamily="49" charset="-120"/>
              </a:rPr>
              <a:t>BV/IBV</a:t>
            </a:r>
            <a:r>
              <a:rPr lang="zh-TW" altLang="en-US" sz="2400" dirty="0" smtClean="0">
                <a:ea typeface="華康儷中黑" pitchFamily="49" charset="-120"/>
              </a:rPr>
              <a:t>庫，擁有</a:t>
            </a:r>
            <a:r>
              <a:rPr lang="zh-TW" altLang="en-US" sz="2400" u="sng" dirty="0" smtClean="0">
                <a:ea typeface="華康儷中黑" pitchFamily="49" charset="-120"/>
              </a:rPr>
              <a:t>一個</a:t>
            </a:r>
            <a:r>
              <a:rPr lang="zh-TW" altLang="en-US" sz="2400" dirty="0" smtClean="0">
                <a:ea typeface="華康儷中黑" pitchFamily="49" charset="-120"/>
              </a:rPr>
              <a:t>亞太區團隊</a:t>
            </a:r>
            <a:endParaRPr lang="en-US" altLang="zh-TW" sz="2400" dirty="0" smtClean="0">
              <a:ea typeface="華康儷中黑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400" dirty="0" smtClean="0">
                <a:ea typeface="華康儷中黑" pitchFamily="49" charset="-120"/>
              </a:rPr>
              <a:t>無需分別為多個市場續約（節省金錢）</a:t>
            </a:r>
            <a:endParaRPr lang="en-US" altLang="zh-TW" sz="2400" dirty="0" smtClean="0">
              <a:ea typeface="華康儷中黑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400" dirty="0" smtClean="0">
                <a:ea typeface="華康儷中黑" pitchFamily="49" charset="-120"/>
              </a:rPr>
              <a:t>於亞太區市場推薦任何新經銷商</a:t>
            </a:r>
            <a:endParaRPr lang="en-US" altLang="zh-TW" sz="2400" dirty="0" smtClean="0">
              <a:ea typeface="華康儷中黑" pitchFamily="49" charset="-12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zh-TW" altLang="en-US" sz="2400" dirty="0" smtClean="0">
                <a:ea typeface="華康儷中黑" pitchFamily="49" charset="-120"/>
              </a:rPr>
              <a:t>更快賺取佣金！</a:t>
            </a:r>
            <a:endParaRPr lang="en-US" altLang="zh-TW" sz="2400" dirty="0" smtClean="0">
              <a:ea typeface="華康儷中黑" pitchFamily="49" charset="-120"/>
            </a:endParaRPr>
          </a:p>
          <a:p>
            <a:pPr>
              <a:spcBef>
                <a:spcPts val="600"/>
              </a:spcBef>
            </a:pPr>
            <a:r>
              <a:rPr lang="en-US" sz="2000" dirty="0" smtClean="0"/>
              <a:t>No need for multiple global banks anymore, truly ONE team in Asia Pacific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No need to renew multiple global  banks (saves you money)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Sponsor any new distributor in the Asia Pacific Market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Earn Commission checks faster!</a:t>
            </a:r>
          </a:p>
        </p:txBody>
      </p:sp>
    </p:spTree>
    <p:extLst>
      <p:ext uri="{BB962C8B-B14F-4D97-AF65-F5344CB8AC3E}">
        <p14:creationId xmlns="" xmlns:p14="http://schemas.microsoft.com/office/powerpoint/2010/main" val="15515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86" y="2286000"/>
            <a:ext cx="1167982" cy="1048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/>
          <p:cNvCxnSpPr/>
          <p:nvPr/>
        </p:nvCxnSpPr>
        <p:spPr>
          <a:xfrm flipH="1">
            <a:off x="1009483" y="3790905"/>
            <a:ext cx="368863" cy="41346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473572" y="3891464"/>
            <a:ext cx="342378" cy="5080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868669" y="3845356"/>
            <a:ext cx="368863" cy="41346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0"/>
            <a:ext cx="8229600" cy="1483659"/>
          </a:xfrm>
        </p:spPr>
        <p:txBody>
          <a:bodyPr/>
          <a:lstStyle/>
          <a:p>
            <a:r>
              <a:rPr lang="zh-TW" altLang="en-US" sz="3200" b="1" u="sng" dirty="0" smtClean="0">
                <a:latin typeface="華康儷中黑" pitchFamily="49" charset="-120"/>
                <a:ea typeface="華康儷中黑" pitchFamily="49" charset="-120"/>
              </a:rPr>
              <a:t>由</a:t>
            </a:r>
            <a:r>
              <a:rPr lang="zh-TW" altLang="en-US" sz="3200" dirty="0" smtClean="0">
                <a:latin typeface="華康儷中黑" pitchFamily="49" charset="-120"/>
                <a:ea typeface="華康儷中黑" pitchFamily="49" charset="-120"/>
              </a:rPr>
              <a:t>管理多個全球商業發展中心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Go </a:t>
            </a:r>
            <a:r>
              <a:rPr lang="en-US" sz="2800" b="1" u="sng" dirty="0" smtClean="0"/>
              <a:t>FROM</a:t>
            </a:r>
            <a:r>
              <a:rPr lang="en-US" sz="2800" dirty="0" smtClean="0"/>
              <a:t> Managing Multiple</a:t>
            </a:r>
            <a:br>
              <a:rPr lang="en-US" sz="2800" dirty="0" smtClean="0"/>
            </a:br>
            <a:r>
              <a:rPr lang="en-US" sz="2800" dirty="0" smtClean="0"/>
              <a:t>Global Centers</a:t>
            </a:r>
            <a:endParaRPr lang="en-US" sz="2800" dirty="0"/>
          </a:p>
        </p:txBody>
      </p:sp>
      <p:pic>
        <p:nvPicPr>
          <p:cNvPr id="14" name="Picture 11" descr="C:\Users\markm\Desktop\WC - Presentations\Country Maps\Taiwan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185"/>
          <a:stretch/>
        </p:blipFill>
        <p:spPr bwMode="auto">
          <a:xfrm>
            <a:off x="7043715" y="2318657"/>
            <a:ext cx="794277" cy="1021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6531627" y="3356885"/>
            <a:ext cx="1284323" cy="669815"/>
            <a:chOff x="6294741" y="4419600"/>
            <a:chExt cx="2087259" cy="1088571"/>
          </a:xfrm>
        </p:grpSpPr>
        <p:grpSp>
          <p:nvGrpSpPr>
            <p:cNvPr id="7" name="Group 6"/>
            <p:cNvGrpSpPr/>
            <p:nvPr/>
          </p:nvGrpSpPr>
          <p:grpSpPr>
            <a:xfrm>
              <a:off x="6781800" y="4648200"/>
              <a:ext cx="1066235" cy="631371"/>
              <a:chOff x="960741" y="4648200"/>
              <a:chExt cx="1172859" cy="631371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/>
            <p:cNvSpPr/>
            <p:nvPr/>
          </p:nvSpPr>
          <p:spPr>
            <a:xfrm>
              <a:off x="6858000" y="4419600"/>
              <a:ext cx="914400" cy="4572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tw1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67600" y="5050971"/>
              <a:ext cx="914400" cy="4572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tw3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294741" y="5050971"/>
              <a:ext cx="914400" cy="4572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tw2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02348" y="3278326"/>
            <a:ext cx="1366887" cy="712874"/>
            <a:chOff x="503541" y="4419600"/>
            <a:chExt cx="2087259" cy="1088571"/>
          </a:xfrm>
        </p:grpSpPr>
        <p:grpSp>
          <p:nvGrpSpPr>
            <p:cNvPr id="10" name="Group 9"/>
            <p:cNvGrpSpPr/>
            <p:nvPr/>
          </p:nvGrpSpPr>
          <p:grpSpPr>
            <a:xfrm>
              <a:off x="960741" y="4648200"/>
              <a:ext cx="1172859" cy="631371"/>
              <a:chOff x="960741" y="4648200"/>
              <a:chExt cx="1172859" cy="631371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1066800" y="4419600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001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6400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hk2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3541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200400" y="4152609"/>
            <a:ext cx="1366887" cy="712874"/>
            <a:chOff x="503541" y="4419600"/>
            <a:chExt cx="2087259" cy="1088571"/>
          </a:xfrm>
        </p:grpSpPr>
        <p:grpSp>
          <p:nvGrpSpPr>
            <p:cNvPr id="29" name="Group 28"/>
            <p:cNvGrpSpPr/>
            <p:nvPr/>
          </p:nvGrpSpPr>
          <p:grpSpPr>
            <a:xfrm>
              <a:off x="960741" y="4648200"/>
              <a:ext cx="1172859" cy="631371"/>
              <a:chOff x="960741" y="4648200"/>
              <a:chExt cx="1172859" cy="631371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Rectangle 29"/>
            <p:cNvSpPr/>
            <p:nvPr/>
          </p:nvSpPr>
          <p:spPr>
            <a:xfrm>
              <a:off x="1066800" y="4419600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hk3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76400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hk5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03541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hk4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173877" y="4258823"/>
            <a:ext cx="1284323" cy="669815"/>
            <a:chOff x="6294741" y="4419600"/>
            <a:chExt cx="2087259" cy="1088571"/>
          </a:xfrm>
        </p:grpSpPr>
        <p:grpSp>
          <p:nvGrpSpPr>
            <p:cNvPr id="46" name="Group 45"/>
            <p:cNvGrpSpPr/>
            <p:nvPr/>
          </p:nvGrpSpPr>
          <p:grpSpPr>
            <a:xfrm>
              <a:off x="6781800" y="4648200"/>
              <a:ext cx="1066235" cy="631371"/>
              <a:chOff x="960741" y="4648200"/>
              <a:chExt cx="1172859" cy="631371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Rectangle 46"/>
            <p:cNvSpPr/>
            <p:nvPr/>
          </p:nvSpPr>
          <p:spPr>
            <a:xfrm>
              <a:off x="6858000" y="4419600"/>
              <a:ext cx="914400" cy="4572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tw1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467600" y="5050971"/>
              <a:ext cx="914400" cy="4572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tw3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294741" y="5050971"/>
              <a:ext cx="914400" cy="4572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tw2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77877" y="3287240"/>
            <a:ext cx="1284323" cy="669815"/>
            <a:chOff x="6294741" y="4419600"/>
            <a:chExt cx="2087259" cy="1088571"/>
          </a:xfrm>
          <a:solidFill>
            <a:schemeClr val="bg2">
              <a:lumMod val="50000"/>
            </a:schemeClr>
          </a:solidFill>
        </p:grpSpPr>
        <p:grpSp>
          <p:nvGrpSpPr>
            <p:cNvPr id="53" name="Group 52"/>
            <p:cNvGrpSpPr/>
            <p:nvPr/>
          </p:nvGrpSpPr>
          <p:grpSpPr>
            <a:xfrm>
              <a:off x="6781800" y="4648200"/>
              <a:ext cx="1066235" cy="631371"/>
              <a:chOff x="960741" y="4648200"/>
              <a:chExt cx="1172859" cy="631371"/>
            </a:xfrm>
            <a:grpFill/>
          </p:grpSpPr>
          <p:cxnSp>
            <p:nvCxnSpPr>
              <p:cNvPr id="57" name="Straight Connector 56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  <a:grpFill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  <a:grpFill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4" name="Rectangle 53"/>
            <p:cNvSpPr/>
            <p:nvPr/>
          </p:nvSpPr>
          <p:spPr>
            <a:xfrm>
              <a:off x="6858000" y="4419600"/>
              <a:ext cx="914400" cy="4572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au1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467600" y="5050971"/>
              <a:ext cx="914400" cy="4572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au3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294741" y="5050971"/>
              <a:ext cx="914400" cy="4572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au2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46282" y="4063711"/>
            <a:ext cx="1284323" cy="669815"/>
            <a:chOff x="6294741" y="4419600"/>
            <a:chExt cx="2087259" cy="1088571"/>
          </a:xfrm>
          <a:solidFill>
            <a:schemeClr val="bg2">
              <a:lumMod val="50000"/>
            </a:schemeClr>
          </a:solidFill>
        </p:grpSpPr>
        <p:grpSp>
          <p:nvGrpSpPr>
            <p:cNvPr id="60" name="Group 59"/>
            <p:cNvGrpSpPr/>
            <p:nvPr/>
          </p:nvGrpSpPr>
          <p:grpSpPr>
            <a:xfrm>
              <a:off x="6781800" y="4648200"/>
              <a:ext cx="1066235" cy="631371"/>
              <a:chOff x="960741" y="4648200"/>
              <a:chExt cx="1172859" cy="631371"/>
            </a:xfrm>
            <a:grpFill/>
          </p:grpSpPr>
          <p:cxnSp>
            <p:nvCxnSpPr>
              <p:cNvPr id="64" name="Straight Connector 63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  <a:grpFill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  <a:grpFill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1" name="Rectangle 60"/>
            <p:cNvSpPr/>
            <p:nvPr/>
          </p:nvSpPr>
          <p:spPr>
            <a:xfrm>
              <a:off x="6858000" y="4419600"/>
              <a:ext cx="914400" cy="4572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au1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467600" y="5050971"/>
              <a:ext cx="914400" cy="4572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au3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294741" y="5050971"/>
              <a:ext cx="914400" cy="4572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au2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80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029">
            <a:off x="4125702" y="2505539"/>
            <a:ext cx="883169" cy="691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3401431" y="5105400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3000 BV / 1000  BV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356343" y="5117068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2000 BV / 2000 BV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8943" y="5117068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1000 BV / 1000 BV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753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97162"/>
            <a:ext cx="1167982" cy="1048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/>
          <p:cNvCxnSpPr/>
          <p:nvPr/>
        </p:nvCxnSpPr>
        <p:spPr>
          <a:xfrm flipH="1">
            <a:off x="3668715" y="3692480"/>
            <a:ext cx="368863" cy="41346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altLang="zh-TW" sz="3200" dirty="0" smtClean="0">
                <a:latin typeface="+mn-lt"/>
                <a:ea typeface="華康儷中黑" pitchFamily="49" charset="-120"/>
              </a:rPr>
              <a:t>… </a:t>
            </a:r>
            <a:r>
              <a:rPr lang="zh-TW" altLang="en-US" sz="3200" u="sng" dirty="0" smtClean="0">
                <a:latin typeface="華康儷中黑" pitchFamily="49" charset="-120"/>
                <a:ea typeface="華康儷中黑" pitchFamily="49" charset="-120"/>
              </a:rPr>
              <a:t>變成</a:t>
            </a:r>
            <a:r>
              <a:rPr lang="zh-TW" altLang="en-US" sz="3200" dirty="0" smtClean="0">
                <a:latin typeface="華康儷中黑" pitchFamily="49" charset="-120"/>
                <a:ea typeface="華康儷中黑" pitchFamily="49" charset="-120"/>
              </a:rPr>
              <a:t>管理一個組織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… </a:t>
            </a:r>
            <a:r>
              <a:rPr lang="en-US" sz="2800" b="1" u="sng" dirty="0" smtClean="0"/>
              <a:t>TO</a:t>
            </a:r>
            <a:r>
              <a:rPr lang="en-US" sz="2800" dirty="0" smtClean="0"/>
              <a:t> Managing One</a:t>
            </a:r>
            <a:br>
              <a:rPr lang="en-US" sz="2800" dirty="0" smtClean="0"/>
            </a:br>
            <a:r>
              <a:rPr lang="en-US" sz="2800" dirty="0" smtClean="0"/>
              <a:t>Organization</a:t>
            </a:r>
            <a:endParaRPr lang="en-US" sz="2800" dirty="0"/>
          </a:p>
        </p:txBody>
      </p:sp>
      <p:pic>
        <p:nvPicPr>
          <p:cNvPr id="14" name="Picture 11" descr="C:\Users\markm\Desktop\WC - Presentations\Country Maps\Taiwan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185"/>
          <a:stretch/>
        </p:blipFill>
        <p:spPr bwMode="auto">
          <a:xfrm>
            <a:off x="6896049" y="4251961"/>
            <a:ext cx="794277" cy="1021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576117" y="3710169"/>
            <a:ext cx="1957244" cy="1844590"/>
            <a:chOff x="4576117" y="3710169"/>
            <a:chExt cx="1957244" cy="1844590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4757966" y="3710169"/>
              <a:ext cx="446055" cy="4753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569370" y="4630249"/>
              <a:ext cx="294438" cy="3953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4" name="Group 43"/>
            <p:cNvGrpSpPr/>
            <p:nvPr/>
          </p:nvGrpSpPr>
          <p:grpSpPr>
            <a:xfrm>
              <a:off x="4576117" y="4044878"/>
              <a:ext cx="1284323" cy="669815"/>
              <a:chOff x="6294741" y="4419600"/>
              <a:chExt cx="2087259" cy="108857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6781800" y="4648200"/>
                <a:ext cx="1066235" cy="631371"/>
                <a:chOff x="960741" y="4648200"/>
                <a:chExt cx="1172859" cy="631371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 flipH="1">
                  <a:off x="960741" y="4648200"/>
                  <a:ext cx="563260" cy="63137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1541864" y="4648200"/>
                  <a:ext cx="591736" cy="63137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Rectangle 20"/>
              <p:cNvSpPr/>
              <p:nvPr/>
            </p:nvSpPr>
            <p:spPr>
              <a:xfrm>
                <a:off x="6858000" y="4419600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tw1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467600" y="5050971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tw3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294741" y="5050971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tw2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249038" y="4884944"/>
              <a:ext cx="1284323" cy="669815"/>
              <a:chOff x="6294741" y="4419600"/>
              <a:chExt cx="2087259" cy="108857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6781800" y="4648200"/>
                <a:ext cx="1066235" cy="631371"/>
                <a:chOff x="960741" y="4648200"/>
                <a:chExt cx="1172859" cy="631371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960741" y="4648200"/>
                  <a:ext cx="563260" cy="63137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541864" y="4648200"/>
                  <a:ext cx="591736" cy="63137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tangle 46"/>
              <p:cNvSpPr/>
              <p:nvPr/>
            </p:nvSpPr>
            <p:spPr>
              <a:xfrm>
                <a:off x="6858000" y="4419600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tw1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467600" y="5050971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tw3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294741" y="5050971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tw2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524000" y="4603285"/>
            <a:ext cx="2015918" cy="1781530"/>
            <a:chOff x="1524000" y="4603285"/>
            <a:chExt cx="2015918" cy="1781530"/>
          </a:xfrm>
        </p:grpSpPr>
        <p:cxnSp>
          <p:nvCxnSpPr>
            <p:cNvPr id="78" name="Straight Connector 77"/>
            <p:cNvCxnSpPr/>
            <p:nvPr/>
          </p:nvCxnSpPr>
          <p:spPr>
            <a:xfrm flipH="1">
              <a:off x="2186030" y="5467683"/>
              <a:ext cx="368863" cy="41346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1524000" y="4603285"/>
              <a:ext cx="2015918" cy="1781530"/>
              <a:chOff x="1524000" y="4603285"/>
              <a:chExt cx="2015918" cy="1781530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flipH="1">
                <a:off x="2977273" y="4603285"/>
                <a:ext cx="336600" cy="42232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2" name="Group 51"/>
              <p:cNvGrpSpPr/>
              <p:nvPr/>
            </p:nvGrpSpPr>
            <p:grpSpPr>
              <a:xfrm>
                <a:off x="2255595" y="4938529"/>
                <a:ext cx="1284323" cy="669815"/>
                <a:chOff x="6294741" y="4419600"/>
                <a:chExt cx="2087259" cy="1088571"/>
              </a:xfrm>
              <a:solidFill>
                <a:schemeClr val="bg2">
                  <a:lumMod val="50000"/>
                </a:schemeClr>
              </a:solidFill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6781800" y="4648200"/>
                  <a:ext cx="1066235" cy="631371"/>
                  <a:chOff x="960741" y="4648200"/>
                  <a:chExt cx="1172859" cy="631371"/>
                </a:xfrm>
                <a:grpFill/>
              </p:grpSpPr>
              <p:cxnSp>
                <p:nvCxnSpPr>
                  <p:cNvPr id="57" name="Straight Connector 56"/>
                  <p:cNvCxnSpPr/>
                  <p:nvPr/>
                </p:nvCxnSpPr>
                <p:spPr>
                  <a:xfrm flipH="1">
                    <a:off x="960741" y="4648200"/>
                    <a:ext cx="563260" cy="631371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>
                    <a:off x="1541864" y="4648200"/>
                    <a:ext cx="591736" cy="631371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4" name="Rectangle 53"/>
                <p:cNvSpPr/>
                <p:nvPr/>
              </p:nvSpPr>
              <p:spPr>
                <a:xfrm>
                  <a:off x="6858000" y="4419600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au1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7467600" y="5050971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au3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6294741" y="5050971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au2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1524000" y="5715000"/>
                <a:ext cx="1284323" cy="669815"/>
                <a:chOff x="6294741" y="4419600"/>
                <a:chExt cx="2087259" cy="1088571"/>
              </a:xfrm>
              <a:solidFill>
                <a:schemeClr val="bg2">
                  <a:lumMod val="50000"/>
                </a:schemeClr>
              </a:solidFill>
            </p:grpSpPr>
            <p:grpSp>
              <p:nvGrpSpPr>
                <p:cNvPr id="60" name="Group 59"/>
                <p:cNvGrpSpPr/>
                <p:nvPr/>
              </p:nvGrpSpPr>
              <p:grpSpPr>
                <a:xfrm>
                  <a:off x="6781800" y="4648200"/>
                  <a:ext cx="1066235" cy="631371"/>
                  <a:chOff x="960741" y="4648200"/>
                  <a:chExt cx="1172859" cy="631371"/>
                </a:xfrm>
                <a:grpFill/>
              </p:grpSpPr>
              <p:cxnSp>
                <p:nvCxnSpPr>
                  <p:cNvPr id="64" name="Straight Connector 63"/>
                  <p:cNvCxnSpPr/>
                  <p:nvPr/>
                </p:nvCxnSpPr>
                <p:spPr>
                  <a:xfrm flipH="1">
                    <a:off x="960741" y="4648200"/>
                    <a:ext cx="563260" cy="631371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1541864" y="4648200"/>
                    <a:ext cx="591736" cy="631371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1" name="Rectangle 60"/>
                <p:cNvSpPr/>
                <p:nvPr/>
              </p:nvSpPr>
              <p:spPr>
                <a:xfrm>
                  <a:off x="6858000" y="4419600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au1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7467600" y="5050971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au3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6294741" y="5050971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au2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66" name="Group 65"/>
          <p:cNvGrpSpPr/>
          <p:nvPr/>
        </p:nvGrpSpPr>
        <p:grpSpPr>
          <a:xfrm>
            <a:off x="5872113" y="5732070"/>
            <a:ext cx="1366887" cy="712874"/>
            <a:chOff x="503541" y="4419600"/>
            <a:chExt cx="2087259" cy="1088571"/>
          </a:xfrm>
        </p:grpSpPr>
        <p:grpSp>
          <p:nvGrpSpPr>
            <p:cNvPr id="67" name="Group 66"/>
            <p:cNvGrpSpPr/>
            <p:nvPr/>
          </p:nvGrpSpPr>
          <p:grpSpPr>
            <a:xfrm>
              <a:off x="960741" y="4648200"/>
              <a:ext cx="1172859" cy="631371"/>
              <a:chOff x="960741" y="4648200"/>
              <a:chExt cx="1172859" cy="631371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8" name="Rectangle 67"/>
            <p:cNvSpPr/>
            <p:nvPr/>
          </p:nvSpPr>
          <p:spPr>
            <a:xfrm>
              <a:off x="1066800" y="4419600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hk6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676400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hk8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03541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hk7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4470466" y="3947854"/>
            <a:ext cx="2275370" cy="1726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0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029">
            <a:off x="3925748" y="2352663"/>
            <a:ext cx="883169" cy="691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1448895" y="4814445"/>
            <a:ext cx="2275370" cy="1726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02394" y="3125450"/>
            <a:ext cx="1366887" cy="712874"/>
            <a:chOff x="503541" y="4419600"/>
            <a:chExt cx="2087259" cy="1088571"/>
          </a:xfrm>
        </p:grpSpPr>
        <p:grpSp>
          <p:nvGrpSpPr>
            <p:cNvPr id="10" name="Group 9"/>
            <p:cNvGrpSpPr/>
            <p:nvPr/>
          </p:nvGrpSpPr>
          <p:grpSpPr>
            <a:xfrm>
              <a:off x="960741" y="4648200"/>
              <a:ext cx="1172859" cy="631371"/>
              <a:chOff x="960741" y="4648200"/>
              <a:chExt cx="1172859" cy="631371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1066800" y="4419600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001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6400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hk2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3541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6" name="24-Point Star 75"/>
          <p:cNvSpPr/>
          <p:nvPr/>
        </p:nvSpPr>
        <p:spPr>
          <a:xfrm rot="20876444">
            <a:off x="517682" y="2485531"/>
            <a:ext cx="2629145" cy="1614479"/>
          </a:xfrm>
          <a:prstGeom prst="star24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prstClr val="white"/>
                </a:solidFill>
                <a:ea typeface="華康儷中黑" pitchFamily="49" charset="-120"/>
              </a:rPr>
              <a:t>一個更大的</a:t>
            </a:r>
            <a:r>
              <a:rPr lang="en-US" altLang="zh-TW" b="1" dirty="0" smtClean="0">
                <a:solidFill>
                  <a:prstClr val="white"/>
                </a:solidFill>
                <a:ea typeface="華康儷中黑" pitchFamily="49" charset="-120"/>
              </a:rPr>
              <a:t>BV/IBV</a:t>
            </a:r>
            <a:r>
              <a:rPr lang="zh-TW" altLang="en-US" b="1" dirty="0" smtClean="0">
                <a:solidFill>
                  <a:prstClr val="white"/>
                </a:solidFill>
                <a:ea typeface="華康儷中黑" pitchFamily="49" charset="-120"/>
              </a:rPr>
              <a:t>庫</a:t>
            </a:r>
            <a:endParaRPr lang="en-US" b="1" dirty="0" smtClean="0">
              <a:solidFill>
                <a:prstClr val="white"/>
              </a:solidFill>
              <a:ea typeface="華康儷中黑" pitchFamily="49" charset="-120"/>
            </a:endParaRPr>
          </a:p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ONE</a:t>
            </a:r>
            <a:r>
              <a:rPr lang="zh-TW" altLang="en-US" sz="1200" b="1" dirty="0" smtClean="0">
                <a:solidFill>
                  <a:prstClr val="white"/>
                </a:solidFill>
              </a:rPr>
              <a:t>　</a:t>
            </a:r>
            <a:r>
              <a:rPr lang="en-US" sz="1200" b="1" dirty="0" smtClean="0">
                <a:solidFill>
                  <a:prstClr val="white"/>
                </a:solidFill>
              </a:rPr>
              <a:t>LARGER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BV/IBV BANK</a:t>
            </a:r>
            <a:endParaRPr lang="en-US" sz="1200" b="1" dirty="0">
              <a:solidFill>
                <a:prstClr val="white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000446" y="3999733"/>
            <a:ext cx="1366887" cy="712874"/>
            <a:chOff x="503541" y="4419600"/>
            <a:chExt cx="2087259" cy="1088571"/>
          </a:xfrm>
        </p:grpSpPr>
        <p:grpSp>
          <p:nvGrpSpPr>
            <p:cNvPr id="29" name="Group 28"/>
            <p:cNvGrpSpPr/>
            <p:nvPr/>
          </p:nvGrpSpPr>
          <p:grpSpPr>
            <a:xfrm>
              <a:off x="960741" y="4648200"/>
              <a:ext cx="1172859" cy="631371"/>
              <a:chOff x="960741" y="4648200"/>
              <a:chExt cx="1172859" cy="631371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Rectangle 29"/>
            <p:cNvSpPr/>
            <p:nvPr/>
          </p:nvSpPr>
          <p:spPr>
            <a:xfrm>
              <a:off x="1066800" y="4419600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hk3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76400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hk5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03541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hk4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5682292" y="2388834"/>
            <a:ext cx="2514600" cy="14211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682292" y="2340107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華康儷中黑" pitchFamily="49" charset="-120"/>
              </a:rPr>
              <a:t>來自任何亞太區國家的所有</a:t>
            </a:r>
            <a:r>
              <a:rPr lang="en-US" altLang="zh-TW" dirty="0" smtClean="0">
                <a:solidFill>
                  <a:prstClr val="black"/>
                </a:solidFill>
                <a:ea typeface="華康儷中黑" pitchFamily="49" charset="-120"/>
              </a:rPr>
              <a:t>BV/IBV</a:t>
            </a:r>
            <a:r>
              <a:rPr lang="zh-TW" altLang="en-US" dirty="0" smtClean="0">
                <a:solidFill>
                  <a:prstClr val="black"/>
                </a:solidFill>
                <a:ea typeface="華康儷中黑" pitchFamily="49" charset="-120"/>
              </a:rPr>
              <a:t>都向上流</a:t>
            </a:r>
            <a:r>
              <a:rPr lang="en-US" b="1" dirty="0" smtClean="0">
                <a:solidFill>
                  <a:prstClr val="black"/>
                </a:solidFill>
              </a:rPr>
              <a:t>All BV/ IBV flows up </a:t>
            </a:r>
            <a:br>
              <a:rPr lang="en-US" b="1" dirty="0" smtClean="0">
                <a:solidFill>
                  <a:prstClr val="black"/>
                </a:solidFill>
              </a:rPr>
            </a:br>
            <a:r>
              <a:rPr lang="en-US" b="1" dirty="0" smtClean="0">
                <a:solidFill>
                  <a:prstClr val="black"/>
                </a:solidFill>
              </a:rPr>
              <a:t>no matter what  </a:t>
            </a:r>
            <a:br>
              <a:rPr lang="en-US" b="1" dirty="0" smtClean="0">
                <a:solidFill>
                  <a:prstClr val="black"/>
                </a:solidFill>
              </a:rPr>
            </a:br>
            <a:r>
              <a:rPr lang="en-US" b="1" dirty="0" smtClean="0">
                <a:solidFill>
                  <a:prstClr val="black"/>
                </a:solidFill>
              </a:rPr>
              <a:t>Asia Pacific country</a:t>
            </a:r>
            <a:endParaRPr lang="en-US" b="1" dirty="0">
              <a:solidFill>
                <a:prstClr val="black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492064" y="4885821"/>
            <a:ext cx="1027991" cy="1134102"/>
            <a:chOff x="1492064" y="4885821"/>
            <a:chExt cx="1027991" cy="1134102"/>
          </a:xfrm>
        </p:grpSpPr>
        <p:sp>
          <p:nvSpPr>
            <p:cNvPr id="3" name="Curved Down Arrow 2"/>
            <p:cNvSpPr/>
            <p:nvPr/>
          </p:nvSpPr>
          <p:spPr>
            <a:xfrm rot="18419960">
              <a:off x="1427856" y="5701020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" name="Curved Down Arrow 83"/>
            <p:cNvSpPr/>
            <p:nvPr/>
          </p:nvSpPr>
          <p:spPr>
            <a:xfrm rot="18419960">
              <a:off x="1829179" y="5328531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5" name="Curved Down Arrow 84"/>
            <p:cNvSpPr/>
            <p:nvPr/>
          </p:nvSpPr>
          <p:spPr>
            <a:xfrm rot="18419960">
              <a:off x="2201152" y="4950029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22425" y="3102635"/>
            <a:ext cx="1351038" cy="1797826"/>
            <a:chOff x="2622425" y="3102635"/>
            <a:chExt cx="1351038" cy="1797826"/>
          </a:xfrm>
        </p:grpSpPr>
        <p:sp>
          <p:nvSpPr>
            <p:cNvPr id="86" name="Curved Down Arrow 85"/>
            <p:cNvSpPr/>
            <p:nvPr/>
          </p:nvSpPr>
          <p:spPr>
            <a:xfrm rot="18419960">
              <a:off x="2558217" y="4581558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8" name="Curved Down Arrow 87"/>
            <p:cNvSpPr/>
            <p:nvPr/>
          </p:nvSpPr>
          <p:spPr>
            <a:xfrm rot="18419960">
              <a:off x="2927602" y="4022815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" name="Curved Down Arrow 88"/>
            <p:cNvSpPr/>
            <p:nvPr/>
          </p:nvSpPr>
          <p:spPr>
            <a:xfrm rot="18419960">
              <a:off x="3271874" y="3584162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" name="Curved Down Arrow 89"/>
            <p:cNvSpPr/>
            <p:nvPr/>
          </p:nvSpPr>
          <p:spPr>
            <a:xfrm rot="18419960">
              <a:off x="3654560" y="3166843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76800" y="3048000"/>
            <a:ext cx="1615415" cy="2148896"/>
            <a:chOff x="2113658" y="3255035"/>
            <a:chExt cx="2012205" cy="2148896"/>
          </a:xfrm>
        </p:grpSpPr>
        <p:sp>
          <p:nvSpPr>
            <p:cNvPr id="93" name="Curved Down Arrow 92"/>
            <p:cNvSpPr/>
            <p:nvPr/>
          </p:nvSpPr>
          <p:spPr>
            <a:xfrm rot="18419960">
              <a:off x="2049450" y="5085028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4" name="Curved Down Arrow 93"/>
            <p:cNvSpPr/>
            <p:nvPr/>
          </p:nvSpPr>
          <p:spPr>
            <a:xfrm rot="18419960">
              <a:off x="2419086" y="4699014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5" name="Curved Down Arrow 94"/>
            <p:cNvSpPr/>
            <p:nvPr/>
          </p:nvSpPr>
          <p:spPr>
            <a:xfrm rot="18419960">
              <a:off x="2921728" y="4229848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6" name="Curved Down Arrow 95"/>
            <p:cNvSpPr/>
            <p:nvPr/>
          </p:nvSpPr>
          <p:spPr>
            <a:xfrm rot="18419960">
              <a:off x="3424274" y="3736562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7" name="Curved Down Arrow 96"/>
            <p:cNvSpPr/>
            <p:nvPr/>
          </p:nvSpPr>
          <p:spPr>
            <a:xfrm rot="18419960">
              <a:off x="3806960" y="3319243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680626" y="5242806"/>
            <a:ext cx="518285" cy="849265"/>
            <a:chOff x="6680626" y="5242806"/>
            <a:chExt cx="518285" cy="849265"/>
          </a:xfrm>
        </p:grpSpPr>
        <p:sp>
          <p:nvSpPr>
            <p:cNvPr id="98" name="Curved Down Arrow 97"/>
            <p:cNvSpPr/>
            <p:nvPr/>
          </p:nvSpPr>
          <p:spPr>
            <a:xfrm rot="3180040" flipH="1">
              <a:off x="6905120" y="5798280"/>
              <a:ext cx="383111" cy="204471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Curved Down Arrow 98"/>
            <p:cNvSpPr/>
            <p:nvPr/>
          </p:nvSpPr>
          <p:spPr>
            <a:xfrm rot="3180040" flipH="1">
              <a:off x="6591306" y="5332126"/>
              <a:ext cx="383111" cy="204471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1419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1" grpId="0" animBg="1"/>
      <p:bldP spid="7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97162"/>
            <a:ext cx="1167982" cy="1048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/>
          <p:cNvCxnSpPr/>
          <p:nvPr/>
        </p:nvCxnSpPr>
        <p:spPr>
          <a:xfrm flipH="1">
            <a:off x="3668715" y="3692480"/>
            <a:ext cx="368863" cy="41346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4496"/>
            <a:ext cx="8229600" cy="1143000"/>
          </a:xfrm>
        </p:spPr>
        <p:txBody>
          <a:bodyPr/>
          <a:lstStyle/>
          <a:p>
            <a:r>
              <a:rPr lang="zh-TW" altLang="en-US" sz="4000" dirty="0" smtClean="0">
                <a:latin typeface="華康儷中黑" pitchFamily="49" charset="-120"/>
                <a:ea typeface="華康儷中黑" pitchFamily="49" charset="-120"/>
              </a:rPr>
              <a:t>變成管理一個組織</a:t>
            </a:r>
            <a:r>
              <a:rPr lang="en-US" altLang="zh-TW" sz="4000" dirty="0" smtClean="0"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TW" sz="4000" dirty="0" smtClean="0">
                <a:latin typeface="華康儷中黑" pitchFamily="49" charset="-120"/>
                <a:ea typeface="華康儷中黑" pitchFamily="49" charset="-120"/>
              </a:rPr>
            </a:br>
            <a:r>
              <a:rPr lang="en-US" sz="4000" dirty="0" smtClean="0"/>
              <a:t>To Managing One</a:t>
            </a:r>
            <a:br>
              <a:rPr lang="en-US" sz="4000" dirty="0" smtClean="0"/>
            </a:br>
            <a:r>
              <a:rPr lang="en-US" sz="4000" dirty="0" smtClean="0"/>
              <a:t>Organization</a:t>
            </a:r>
            <a:endParaRPr lang="en-US" sz="4000" dirty="0"/>
          </a:p>
        </p:txBody>
      </p:sp>
      <p:pic>
        <p:nvPicPr>
          <p:cNvPr id="14" name="Picture 11" descr="C:\Users\markm\Desktop\WC - Presentations\Country Maps\Taiwan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185"/>
          <a:stretch/>
        </p:blipFill>
        <p:spPr bwMode="auto">
          <a:xfrm>
            <a:off x="6896049" y="4251961"/>
            <a:ext cx="794277" cy="1021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576117" y="3710169"/>
            <a:ext cx="1957244" cy="1844590"/>
            <a:chOff x="4576117" y="3710169"/>
            <a:chExt cx="1957244" cy="1844590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4757966" y="3710169"/>
              <a:ext cx="446055" cy="4753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569370" y="4630249"/>
              <a:ext cx="294438" cy="3953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4" name="Group 43"/>
            <p:cNvGrpSpPr/>
            <p:nvPr/>
          </p:nvGrpSpPr>
          <p:grpSpPr>
            <a:xfrm>
              <a:off x="4576117" y="4044878"/>
              <a:ext cx="1284323" cy="669815"/>
              <a:chOff x="6294741" y="4419600"/>
              <a:chExt cx="2087259" cy="108857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6781800" y="4648200"/>
                <a:ext cx="1066235" cy="631371"/>
                <a:chOff x="960741" y="4648200"/>
                <a:chExt cx="1172859" cy="631371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 flipH="1">
                  <a:off x="960741" y="4648200"/>
                  <a:ext cx="563260" cy="63137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1541864" y="4648200"/>
                  <a:ext cx="591736" cy="63137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Rectangle 20"/>
              <p:cNvSpPr/>
              <p:nvPr/>
            </p:nvSpPr>
            <p:spPr>
              <a:xfrm>
                <a:off x="6858000" y="4419600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tw1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467600" y="5050971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tw3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294741" y="5050971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tw2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249038" y="4884944"/>
              <a:ext cx="1284323" cy="669815"/>
              <a:chOff x="6294741" y="4419600"/>
              <a:chExt cx="2087259" cy="108857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6781800" y="4648200"/>
                <a:ext cx="1066235" cy="631371"/>
                <a:chOff x="960741" y="4648200"/>
                <a:chExt cx="1172859" cy="631371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960741" y="4648200"/>
                  <a:ext cx="563260" cy="63137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541864" y="4648200"/>
                  <a:ext cx="591736" cy="63137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tangle 46"/>
              <p:cNvSpPr/>
              <p:nvPr/>
            </p:nvSpPr>
            <p:spPr>
              <a:xfrm>
                <a:off x="6858000" y="4419600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467600" y="5050971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tw6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294741" y="5050971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tw5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524000" y="4603285"/>
            <a:ext cx="2015918" cy="1781530"/>
            <a:chOff x="1524000" y="4603285"/>
            <a:chExt cx="2015918" cy="1781530"/>
          </a:xfrm>
        </p:grpSpPr>
        <p:cxnSp>
          <p:nvCxnSpPr>
            <p:cNvPr id="78" name="Straight Connector 77"/>
            <p:cNvCxnSpPr/>
            <p:nvPr/>
          </p:nvCxnSpPr>
          <p:spPr>
            <a:xfrm flipH="1">
              <a:off x="2186030" y="5467683"/>
              <a:ext cx="368863" cy="41346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1524000" y="4603285"/>
              <a:ext cx="2015918" cy="1781530"/>
              <a:chOff x="1524000" y="4603285"/>
              <a:chExt cx="2015918" cy="1781530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flipH="1">
                <a:off x="2977273" y="4603285"/>
                <a:ext cx="336600" cy="42232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2" name="Group 51"/>
              <p:cNvGrpSpPr/>
              <p:nvPr/>
            </p:nvGrpSpPr>
            <p:grpSpPr>
              <a:xfrm>
                <a:off x="2255595" y="4938529"/>
                <a:ext cx="1284323" cy="669815"/>
                <a:chOff x="6294741" y="4419600"/>
                <a:chExt cx="2087259" cy="1088571"/>
              </a:xfrm>
              <a:solidFill>
                <a:schemeClr val="bg2">
                  <a:lumMod val="50000"/>
                </a:schemeClr>
              </a:solidFill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6781800" y="4648200"/>
                  <a:ext cx="1066235" cy="631371"/>
                  <a:chOff x="960741" y="4648200"/>
                  <a:chExt cx="1172859" cy="631371"/>
                </a:xfrm>
                <a:grpFill/>
              </p:grpSpPr>
              <p:cxnSp>
                <p:nvCxnSpPr>
                  <p:cNvPr id="57" name="Straight Connector 56"/>
                  <p:cNvCxnSpPr/>
                  <p:nvPr/>
                </p:nvCxnSpPr>
                <p:spPr>
                  <a:xfrm flipH="1">
                    <a:off x="960741" y="4648200"/>
                    <a:ext cx="563260" cy="631371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>
                    <a:off x="1541864" y="4648200"/>
                    <a:ext cx="591736" cy="631371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4" name="Rectangle 53"/>
                <p:cNvSpPr/>
                <p:nvPr/>
              </p:nvSpPr>
              <p:spPr>
                <a:xfrm>
                  <a:off x="6858000" y="4419600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au1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7467600" y="5050971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au3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6294741" y="5050971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au2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1524000" y="5715000"/>
                <a:ext cx="1284323" cy="669815"/>
                <a:chOff x="6294741" y="4419600"/>
                <a:chExt cx="2087259" cy="1088571"/>
              </a:xfrm>
              <a:solidFill>
                <a:schemeClr val="bg2">
                  <a:lumMod val="50000"/>
                </a:schemeClr>
              </a:solidFill>
            </p:grpSpPr>
            <p:grpSp>
              <p:nvGrpSpPr>
                <p:cNvPr id="60" name="Group 59"/>
                <p:cNvGrpSpPr/>
                <p:nvPr/>
              </p:nvGrpSpPr>
              <p:grpSpPr>
                <a:xfrm>
                  <a:off x="6781800" y="4648200"/>
                  <a:ext cx="1066235" cy="631371"/>
                  <a:chOff x="960741" y="4648200"/>
                  <a:chExt cx="1172859" cy="631371"/>
                </a:xfrm>
                <a:grpFill/>
              </p:grpSpPr>
              <p:cxnSp>
                <p:nvCxnSpPr>
                  <p:cNvPr id="64" name="Straight Connector 63"/>
                  <p:cNvCxnSpPr/>
                  <p:nvPr/>
                </p:nvCxnSpPr>
                <p:spPr>
                  <a:xfrm flipH="1">
                    <a:off x="960741" y="4648200"/>
                    <a:ext cx="563260" cy="631371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1541864" y="4648200"/>
                    <a:ext cx="591736" cy="631371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1" name="Rectangle 60"/>
                <p:cNvSpPr/>
                <p:nvPr/>
              </p:nvSpPr>
              <p:spPr>
                <a:xfrm>
                  <a:off x="6858000" y="4419600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au4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7467600" y="5050971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au6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6294741" y="5050971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au5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66" name="Group 65"/>
          <p:cNvGrpSpPr/>
          <p:nvPr/>
        </p:nvGrpSpPr>
        <p:grpSpPr>
          <a:xfrm>
            <a:off x="5872113" y="5732070"/>
            <a:ext cx="1366887" cy="712874"/>
            <a:chOff x="503541" y="4419600"/>
            <a:chExt cx="2087259" cy="1088571"/>
          </a:xfrm>
        </p:grpSpPr>
        <p:grpSp>
          <p:nvGrpSpPr>
            <p:cNvPr id="67" name="Group 66"/>
            <p:cNvGrpSpPr/>
            <p:nvPr/>
          </p:nvGrpSpPr>
          <p:grpSpPr>
            <a:xfrm>
              <a:off x="960741" y="4648200"/>
              <a:ext cx="1172859" cy="631371"/>
              <a:chOff x="960741" y="4648200"/>
              <a:chExt cx="1172859" cy="631371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8" name="Rectangle 67"/>
            <p:cNvSpPr/>
            <p:nvPr/>
          </p:nvSpPr>
          <p:spPr>
            <a:xfrm>
              <a:off x="1066800" y="4419600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hk6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676400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hk8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03541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hk7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80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029">
            <a:off x="3925748" y="2352663"/>
            <a:ext cx="883169" cy="691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702394" y="3125450"/>
            <a:ext cx="1366887" cy="712874"/>
            <a:chOff x="503541" y="4419600"/>
            <a:chExt cx="2087259" cy="1088571"/>
          </a:xfrm>
        </p:grpSpPr>
        <p:grpSp>
          <p:nvGrpSpPr>
            <p:cNvPr id="10" name="Group 9"/>
            <p:cNvGrpSpPr/>
            <p:nvPr/>
          </p:nvGrpSpPr>
          <p:grpSpPr>
            <a:xfrm>
              <a:off x="960741" y="4648200"/>
              <a:ext cx="1172859" cy="631371"/>
              <a:chOff x="960741" y="4648200"/>
              <a:chExt cx="1172859" cy="631371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1066800" y="4419600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001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6400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hk2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3541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000446" y="3999733"/>
            <a:ext cx="1366887" cy="712874"/>
            <a:chOff x="503541" y="4419600"/>
            <a:chExt cx="2087259" cy="1088571"/>
          </a:xfrm>
        </p:grpSpPr>
        <p:grpSp>
          <p:nvGrpSpPr>
            <p:cNvPr id="29" name="Group 28"/>
            <p:cNvGrpSpPr/>
            <p:nvPr/>
          </p:nvGrpSpPr>
          <p:grpSpPr>
            <a:xfrm>
              <a:off x="960741" y="4648200"/>
              <a:ext cx="1172859" cy="631371"/>
              <a:chOff x="960741" y="4648200"/>
              <a:chExt cx="1172859" cy="631371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Rectangle 29"/>
            <p:cNvSpPr/>
            <p:nvPr/>
          </p:nvSpPr>
          <p:spPr>
            <a:xfrm>
              <a:off x="1066800" y="4419600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hk3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76400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hk5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03541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hk4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92064" y="4885821"/>
            <a:ext cx="1027991" cy="1134102"/>
            <a:chOff x="1492064" y="4885821"/>
            <a:chExt cx="1027991" cy="1134102"/>
          </a:xfrm>
        </p:grpSpPr>
        <p:sp>
          <p:nvSpPr>
            <p:cNvPr id="3" name="Curved Down Arrow 2"/>
            <p:cNvSpPr/>
            <p:nvPr/>
          </p:nvSpPr>
          <p:spPr>
            <a:xfrm rot="18419960">
              <a:off x="1427856" y="5701020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" name="Curved Down Arrow 83"/>
            <p:cNvSpPr/>
            <p:nvPr/>
          </p:nvSpPr>
          <p:spPr>
            <a:xfrm rot="18419960">
              <a:off x="1829179" y="5328531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5" name="Curved Down Arrow 84"/>
            <p:cNvSpPr/>
            <p:nvPr/>
          </p:nvSpPr>
          <p:spPr>
            <a:xfrm rot="18419960">
              <a:off x="2201152" y="4950029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22425" y="3102635"/>
            <a:ext cx="1351038" cy="1797826"/>
            <a:chOff x="2622425" y="3102635"/>
            <a:chExt cx="1351038" cy="1797826"/>
          </a:xfrm>
        </p:grpSpPr>
        <p:sp>
          <p:nvSpPr>
            <p:cNvPr id="86" name="Curved Down Arrow 85"/>
            <p:cNvSpPr/>
            <p:nvPr/>
          </p:nvSpPr>
          <p:spPr>
            <a:xfrm rot="18419960">
              <a:off x="2558217" y="4581558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8" name="Curved Down Arrow 87"/>
            <p:cNvSpPr/>
            <p:nvPr/>
          </p:nvSpPr>
          <p:spPr>
            <a:xfrm rot="18419960">
              <a:off x="2927602" y="4022815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" name="Curved Down Arrow 88"/>
            <p:cNvSpPr/>
            <p:nvPr/>
          </p:nvSpPr>
          <p:spPr>
            <a:xfrm rot="18419960">
              <a:off x="3271874" y="3584162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" name="Curved Down Arrow 89"/>
            <p:cNvSpPr/>
            <p:nvPr/>
          </p:nvSpPr>
          <p:spPr>
            <a:xfrm rot="18419960">
              <a:off x="3654560" y="3166843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76800" y="3048000"/>
            <a:ext cx="1615415" cy="2148896"/>
            <a:chOff x="2113658" y="3255035"/>
            <a:chExt cx="2012205" cy="2148896"/>
          </a:xfrm>
        </p:grpSpPr>
        <p:sp>
          <p:nvSpPr>
            <p:cNvPr id="93" name="Curved Down Arrow 92"/>
            <p:cNvSpPr/>
            <p:nvPr/>
          </p:nvSpPr>
          <p:spPr>
            <a:xfrm rot="18419960">
              <a:off x="2049450" y="5085028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4" name="Curved Down Arrow 93"/>
            <p:cNvSpPr/>
            <p:nvPr/>
          </p:nvSpPr>
          <p:spPr>
            <a:xfrm rot="18419960">
              <a:off x="2419086" y="4699014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5" name="Curved Down Arrow 94"/>
            <p:cNvSpPr/>
            <p:nvPr/>
          </p:nvSpPr>
          <p:spPr>
            <a:xfrm rot="18419960">
              <a:off x="2921728" y="4229848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6" name="Curved Down Arrow 95"/>
            <p:cNvSpPr/>
            <p:nvPr/>
          </p:nvSpPr>
          <p:spPr>
            <a:xfrm rot="18419960">
              <a:off x="3424274" y="3736562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7" name="Curved Down Arrow 96"/>
            <p:cNvSpPr/>
            <p:nvPr/>
          </p:nvSpPr>
          <p:spPr>
            <a:xfrm rot="18419960">
              <a:off x="3806960" y="3319243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680626" y="5242806"/>
            <a:ext cx="518285" cy="849265"/>
            <a:chOff x="6680626" y="5242806"/>
            <a:chExt cx="518285" cy="849265"/>
          </a:xfrm>
        </p:grpSpPr>
        <p:sp>
          <p:nvSpPr>
            <p:cNvPr id="98" name="Curved Down Arrow 97"/>
            <p:cNvSpPr/>
            <p:nvPr/>
          </p:nvSpPr>
          <p:spPr>
            <a:xfrm rot="3180040" flipH="1">
              <a:off x="6905120" y="5798280"/>
              <a:ext cx="383111" cy="204471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Curved Down Arrow 98"/>
            <p:cNvSpPr/>
            <p:nvPr/>
          </p:nvSpPr>
          <p:spPr>
            <a:xfrm rot="3180040" flipH="1">
              <a:off x="6591306" y="5332126"/>
              <a:ext cx="383111" cy="204471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2209800" y="4876800"/>
            <a:ext cx="1441100" cy="369332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AU 2000 BV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483471" y="4000873"/>
            <a:ext cx="1489510" cy="369332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TW 4000 BV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804095" y="5697108"/>
            <a:ext cx="1452642" cy="369332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HK 1000 BV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966958" y="4000873"/>
            <a:ext cx="1452642" cy="369332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HK 3000 BV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528698" y="3090488"/>
            <a:ext cx="1805302" cy="369332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5000 / 5000 BV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530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91" grpId="0" animBg="1"/>
      <p:bldP spid="92" grpId="0" animBg="1"/>
      <p:bldP spid="100" grpId="0" animBg="1"/>
      <p:bldP spid="10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362200"/>
            <a:ext cx="7662864" cy="4343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zh-TW" altLang="en-US" sz="3200" dirty="0" smtClean="0">
                <a:ea typeface="華康儷中黑" pitchFamily="49" charset="-120"/>
              </a:rPr>
              <a:t>作為香港經銷商</a:t>
            </a:r>
            <a:endParaRPr lang="en-US" altLang="zh-TW" sz="3200" dirty="0" smtClean="0">
              <a:ea typeface="華康儷中黑" pitchFamily="49" charset="-120"/>
            </a:endParaRPr>
          </a:p>
          <a:p>
            <a:r>
              <a:rPr lang="zh-TW" altLang="en-US" sz="3200" dirty="0" smtClean="0">
                <a:ea typeface="華康儷中黑" pitchFamily="49" charset="-120"/>
              </a:rPr>
              <a:t>以前</a:t>
            </a:r>
            <a:r>
              <a:rPr lang="en-US" altLang="zh-TW" sz="3200" dirty="0" smtClean="0">
                <a:ea typeface="華康儷中黑" pitchFamily="49" charset="-120"/>
              </a:rPr>
              <a:t> </a:t>
            </a:r>
            <a:r>
              <a:rPr lang="en-US" altLang="zh-TW" sz="3200" dirty="0" smtClean="0">
                <a:ea typeface="華康儷中黑" pitchFamily="49" charset="-120"/>
                <a:sym typeface="Wingdings" pitchFamily="2" charset="2"/>
              </a:rPr>
              <a:t> 700</a:t>
            </a:r>
            <a:r>
              <a:rPr lang="zh-TW" altLang="en-US" sz="3200" dirty="0" smtClean="0">
                <a:ea typeface="華康儷中黑" pitchFamily="49" charset="-120"/>
                <a:sym typeface="Wingdings" pitchFamily="2" charset="2"/>
              </a:rPr>
              <a:t>萬個機會</a:t>
            </a:r>
            <a:endParaRPr lang="en-US" altLang="zh-TW" sz="3200" dirty="0" smtClean="0">
              <a:ea typeface="華康儷中黑" pitchFamily="49" charset="-120"/>
            </a:endParaRPr>
          </a:p>
          <a:p>
            <a:pPr>
              <a:spcAft>
                <a:spcPts val="1200"/>
              </a:spcAft>
            </a:pPr>
            <a:r>
              <a:rPr lang="zh-TW" altLang="en-US" sz="3200" dirty="0" smtClean="0">
                <a:ea typeface="華康儷中黑" pitchFamily="49" charset="-120"/>
              </a:rPr>
              <a:t>現在</a:t>
            </a:r>
            <a:r>
              <a:rPr lang="en-US" altLang="zh-TW" sz="3200" dirty="0" smtClean="0">
                <a:ea typeface="華康儷中黑" pitchFamily="49" charset="-120"/>
              </a:rPr>
              <a:t> </a:t>
            </a:r>
            <a:r>
              <a:rPr lang="en-US" altLang="zh-TW" sz="3200" dirty="0" smtClean="0">
                <a:ea typeface="華康儷中黑" pitchFamily="49" charset="-120"/>
                <a:sym typeface="Wingdings" pitchFamily="2" charset="2"/>
              </a:rPr>
              <a:t> 5,368</a:t>
            </a:r>
            <a:r>
              <a:rPr lang="zh-TW" altLang="en-US" sz="3200" dirty="0" smtClean="0">
                <a:ea typeface="華康儷中黑" pitchFamily="49" charset="-120"/>
                <a:sym typeface="Wingdings" pitchFamily="2" charset="2"/>
              </a:rPr>
              <a:t>萬個機會</a:t>
            </a:r>
            <a:endParaRPr lang="en-US" sz="900" dirty="0" smtClean="0"/>
          </a:p>
          <a:p>
            <a:pPr>
              <a:buNone/>
            </a:pPr>
            <a:r>
              <a:rPr lang="en-US" sz="3200" dirty="0" smtClean="0"/>
              <a:t>As a Hong Kong Distributor,</a:t>
            </a:r>
          </a:p>
          <a:p>
            <a:r>
              <a:rPr lang="en-US" sz="3200" dirty="0" smtClean="0"/>
              <a:t>BEFORE </a:t>
            </a:r>
            <a:r>
              <a:rPr lang="en-US" sz="3200" dirty="0" smtClean="0">
                <a:sym typeface="Wingdings" pitchFamily="2" charset="2"/>
              </a:rPr>
              <a:t> 7 Million opportunities</a:t>
            </a:r>
            <a:endParaRPr lang="en-US" sz="3200" dirty="0" smtClean="0"/>
          </a:p>
          <a:p>
            <a:r>
              <a:rPr lang="en-US" sz="3200" dirty="0" smtClean="0"/>
              <a:t>NOW </a:t>
            </a:r>
            <a:r>
              <a:rPr lang="en-US" sz="3200" dirty="0" smtClean="0">
                <a:sym typeface="Wingdings" pitchFamily="2" charset="2"/>
              </a:rPr>
              <a:t> 53.68 Million opportunities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280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609600" y="4975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亞太區一體化</a:t>
            </a:r>
            <a:endParaRPr lang="en-US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en-US" b="1" dirty="0" smtClean="0"/>
              <a:t>Asia Pacific Unification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60342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0067" y="0"/>
            <a:ext cx="148421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21240000">
            <a:off x="2274832" y="1329624"/>
            <a:ext cx="3733800" cy="1463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0" name="TextBox 9"/>
          <p:cNvSpPr txBox="1"/>
          <p:nvPr/>
        </p:nvSpPr>
        <p:spPr>
          <a:xfrm rot="21480000">
            <a:off x="1102718" y="3160747"/>
            <a:ext cx="6492240" cy="15544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TextBox 5"/>
          <p:cNvSpPr txBox="1"/>
          <p:nvPr/>
        </p:nvSpPr>
        <p:spPr>
          <a:xfrm rot="-180000">
            <a:off x="1252720" y="1327990"/>
            <a:ext cx="6324600" cy="1938992"/>
          </a:xfrm>
          <a:prstGeom prst="rect">
            <a:avLst/>
          </a:prstGeom>
          <a:noFill/>
          <a:scene3d>
            <a:camera prst="perspectiveLef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華康儷中黑" pitchFamily="49" charset="-120"/>
                <a:ea typeface="華康儷中黑" pitchFamily="49" charset="-120"/>
              </a:rPr>
              <a:t>等等！</a:t>
            </a:r>
            <a:endParaRPr lang="en-US" altLang="zh-TW" sz="6000" dirty="0" smtClean="0"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zh-TW" altLang="en-US" sz="6000" dirty="0" smtClean="0">
                <a:latin typeface="華康儷中黑" pitchFamily="49" charset="-120"/>
                <a:ea typeface="華康儷中黑" pitchFamily="49" charset="-120"/>
              </a:rPr>
              <a:t>下一個計劃係</a:t>
            </a:r>
            <a:r>
              <a:rPr lang="en-US" altLang="zh-TW" sz="6000" dirty="0" smtClean="0">
                <a:latin typeface="華康儷中黑" pitchFamily="49" charset="-120"/>
                <a:ea typeface="華康儷中黑" pitchFamily="49" charset="-120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6325" y="3333750"/>
            <a:ext cx="914400" cy="1463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1" name="TextBox 10"/>
          <p:cNvSpPr txBox="1"/>
          <p:nvPr/>
        </p:nvSpPr>
        <p:spPr>
          <a:xfrm rot="-120000">
            <a:off x="938650" y="3242082"/>
            <a:ext cx="6781800" cy="1508105"/>
          </a:xfrm>
          <a:prstGeom prst="rect">
            <a:avLst/>
          </a:prstGeom>
          <a:noFill/>
          <a:scene3d>
            <a:camera prst="perspectiveLef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00" b="1" dirty="0" smtClean="0">
                <a:latin typeface="Arial Narrow" pitchFamily="34" charset="0"/>
                <a:ea typeface="Arial Unicode MS" pitchFamily="34" charset="-120"/>
                <a:cs typeface="Arial Unicode MS" pitchFamily="34" charset="-120"/>
              </a:rPr>
              <a:t>WAIT!</a:t>
            </a:r>
          </a:p>
          <a:p>
            <a:pPr algn="ctr"/>
            <a:r>
              <a:rPr lang="en-US" altLang="zh-TW" sz="4600" b="1" dirty="0" smtClean="0">
                <a:latin typeface="Arial Narrow" pitchFamily="34" charset="0"/>
                <a:ea typeface="Arial Unicode MS" pitchFamily="34" charset="-120"/>
                <a:cs typeface="Arial Unicode MS" pitchFamily="34" charset="-120"/>
              </a:rPr>
              <a:t>WHAT NEXT?</a:t>
            </a:r>
            <a:endParaRPr lang="zh-TW" altLang="en-US" sz="4600" b="1" dirty="0">
              <a:latin typeface="Arial Narrow" pitchFamily="34" charset="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302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rkm\Desktop\WC - Presentations\Country Maps\US Fl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5">
            <a:off x="1161619" y="2103324"/>
            <a:ext cx="1508125" cy="12876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m\Desktop\WC - Presentations\Country Maps\Canad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5" y="1038400"/>
            <a:ext cx="2238856" cy="170873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km\Desktop\WC - Presentations\Country Maps\Columbi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084">
            <a:off x="2313433" y="3669303"/>
            <a:ext cx="335136" cy="51808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km\Desktop\WC - Presentations\Country Maps\Dominican Republic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51" y="3313168"/>
            <a:ext cx="433350" cy="28103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rkm\Desktop\WC - Presentations\Country Maps\Ecuado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95" y="4025872"/>
            <a:ext cx="182234" cy="24132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9" y="3141080"/>
            <a:ext cx="393196" cy="3078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km\Desktop\WC - Presentations\Country Maps\Mexico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21">
            <a:off x="1361612" y="2949827"/>
            <a:ext cx="817478" cy="5795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arkm\Desktop\WC - Presentations\Country Maps\spain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501">
            <a:off x="4142364" y="2502327"/>
            <a:ext cx="376779" cy="33766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rkm\Desktop\WC - Presentations\Country Maps\Taiwan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05" y="3146289"/>
            <a:ext cx="457200" cy="34582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rkm\Desktop\WC - Presentations\Country Maps\UK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80">
            <a:off x="4107932" y="1773330"/>
            <a:ext cx="391695" cy="54402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7063781" y="4567566"/>
            <a:ext cx="1245814" cy="11182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74682"/>
            <a:ext cx="647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prstClr val="black"/>
                </a:solidFill>
                <a:ea typeface="華康儷中黑" pitchFamily="49" charset="-120"/>
              </a:rPr>
              <a:t>亞太區新興市場計劃</a:t>
            </a:r>
            <a:r>
              <a:rPr lang="en-US" altLang="zh-TW" sz="3200" dirty="0" smtClean="0">
                <a:solidFill>
                  <a:prstClr val="black"/>
                </a:solidFill>
                <a:ea typeface="華康儷中黑" pitchFamily="49" charset="-120"/>
              </a:rPr>
              <a:t>(EMP)</a:t>
            </a:r>
          </a:p>
          <a:p>
            <a:pPr algn="ctr"/>
            <a:r>
              <a:rPr lang="zh-TW" altLang="en-US" sz="3200" dirty="0" smtClean="0">
                <a:solidFill>
                  <a:prstClr val="black"/>
                </a:solidFill>
                <a:ea typeface="華康儷中黑" pitchFamily="49" charset="-120"/>
              </a:rPr>
              <a:t>即將推出！</a:t>
            </a:r>
            <a:endParaRPr lang="en-US" altLang="zh-TW" sz="3200" dirty="0" smtClean="0">
              <a:solidFill>
                <a:prstClr val="black"/>
              </a:solidFill>
              <a:ea typeface="華康儷中黑" pitchFamily="49" charset="-12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Asia Pacific Emerging Markets Program (EMP) 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Coming Soon!</a:t>
            </a:r>
          </a:p>
        </p:txBody>
      </p:sp>
      <p:pic>
        <p:nvPicPr>
          <p:cNvPr id="18" name="Picture 2" descr="C:\Users\markm\Desktop\WC - Presentations\Country Maps\Philippines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71" y="3423490"/>
            <a:ext cx="456018" cy="6784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markm\Desktop\WC - Presentations\Country Maps\Philippines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873" y="1752599"/>
            <a:ext cx="2840106" cy="4225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094343" y="4046799"/>
            <a:ext cx="1643399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菲律賓</a:t>
            </a:r>
            <a:endParaRPr lang="en-US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itchFamily="49" charset="-120"/>
              <a:ea typeface="華康儷中黑" pitchFamily="49" charset="-120"/>
            </a:endParaRPr>
          </a:p>
          <a:p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Philippines</a:t>
            </a:r>
          </a:p>
        </p:txBody>
      </p:sp>
      <p:pic>
        <p:nvPicPr>
          <p:cNvPr id="24" name="Picture 23" descr="C:\Users\markm\Desktop\WC - Presentations\Country Maps\Panama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33" y="3514339"/>
            <a:ext cx="221443" cy="9190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markm\Desktop\WC - Presentations\Country Maps\New Zealand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115" y="5259130"/>
            <a:ext cx="793728" cy="104021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markm\Desktop\WC - Presentations\Country Maps\New Zealand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84" y="2430269"/>
            <a:ext cx="2413709" cy="316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599265" y="5765581"/>
            <a:ext cx="1948419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紐西蘭</a:t>
            </a: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Zealand</a:t>
            </a:r>
          </a:p>
        </p:txBody>
      </p:sp>
      <p:pic>
        <p:nvPicPr>
          <p:cNvPr id="6" name="Picture 5" descr="C:\Users\markm\Desktop\WC - Presentations\Country Maps\singapore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61" y="2079927"/>
            <a:ext cx="5245540" cy="363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C:\Users\markm\Desktop\WC - Presentations\Country Maps\singapore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862" y="3972439"/>
            <a:ext cx="326645" cy="22665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346505" y="4684693"/>
            <a:ext cx="1492716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新加坡</a:t>
            </a: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49" charset="-120"/>
            </a:endParaRPr>
          </a:p>
          <a:p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49" charset="-120"/>
              </a:rPr>
              <a:t>Singapore</a:t>
            </a:r>
          </a:p>
        </p:txBody>
      </p:sp>
    </p:spTree>
    <p:extLst>
      <p:ext uri="{BB962C8B-B14F-4D97-AF65-F5344CB8AC3E}">
        <p14:creationId xmlns="" xmlns:p14="http://schemas.microsoft.com/office/powerpoint/2010/main" val="315671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29" grpId="0" animBg="1"/>
      <p:bldP spid="2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654175"/>
            <a:ext cx="8228013" cy="1927225"/>
          </a:xfrm>
        </p:spPr>
        <p:txBody>
          <a:bodyPr/>
          <a:lstStyle/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全球網站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Global.SHOP.COM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77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endParaRPr lang="en-US" sz="280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497541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latin typeface="+mn-lt"/>
                <a:ea typeface="華康儷中黑" pitchFamily="49" charset="-120"/>
              </a:rPr>
              <a:t>亞太區新興市場計劃</a:t>
            </a:r>
            <a:r>
              <a:rPr lang="en-US" altLang="zh-TW" sz="3200" dirty="0" smtClean="0">
                <a:latin typeface="+mn-lt"/>
                <a:ea typeface="華康儷中黑" pitchFamily="49" charset="-120"/>
              </a:rPr>
              <a:t>(EMP) 1</a:t>
            </a:r>
          </a:p>
          <a:p>
            <a:r>
              <a:rPr lang="zh-TW" altLang="en-US" sz="3200" dirty="0" smtClean="0">
                <a:latin typeface="+mn-lt"/>
                <a:ea typeface="華康儷中黑" pitchFamily="49" charset="-120"/>
              </a:rPr>
              <a:t>紐西蘭</a:t>
            </a:r>
            <a:r>
              <a:rPr lang="en-US" altLang="zh-TW" sz="3200" dirty="0" smtClean="0"/>
              <a:t> </a:t>
            </a:r>
          </a:p>
          <a:p>
            <a:r>
              <a:rPr lang="en-US" sz="2800" b="1" dirty="0" smtClean="0"/>
              <a:t>Asia Pacific Emerging Markets Program (EMP) 1</a:t>
            </a:r>
          </a:p>
          <a:p>
            <a:r>
              <a:rPr lang="en-US" sz="2800" b="1" dirty="0" smtClean="0"/>
              <a:t>New Zealand </a:t>
            </a:r>
            <a:endParaRPr lang="en-US" sz="2800" b="1" dirty="0"/>
          </a:p>
        </p:txBody>
      </p:sp>
      <p:pic>
        <p:nvPicPr>
          <p:cNvPr id="5" name="Picture 4" descr="http://upload.wikimedia.org/wikipedia/commons/thumb/3/3e/Flag_of_New_Zealand.svg/125px-Flag_of_New_Zealand.sv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4400" y="374400"/>
            <a:ext cx="10800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ts2.mm.bing.net/th?id=H.4932337290381029&amp;pid=15.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599" y="2514600"/>
            <a:ext cx="5943601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34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64672"/>
            <a:ext cx="7662864" cy="4267200"/>
          </a:xfrm>
        </p:spPr>
        <p:txBody>
          <a:bodyPr>
            <a:normAutofit fontScale="70000" lnSpcReduction="20000"/>
          </a:bodyPr>
          <a:lstStyle/>
          <a:p>
            <a:r>
              <a:rPr lang="zh-TW" altLang="en-US" sz="3400" dirty="0" smtClean="0">
                <a:ea typeface="華康儷中黑" pitchFamily="49" charset="-120"/>
              </a:rPr>
              <a:t>人口：</a:t>
            </a:r>
            <a:r>
              <a:rPr lang="en-US" altLang="zh-TW" sz="3400" dirty="0" smtClean="0">
                <a:ea typeface="華康儷中黑" pitchFamily="49" charset="-120"/>
              </a:rPr>
              <a:t>450</a:t>
            </a:r>
            <a:r>
              <a:rPr lang="zh-TW" altLang="en-US" sz="3400" dirty="0" smtClean="0">
                <a:ea typeface="華康儷中黑" pitchFamily="49" charset="-120"/>
              </a:rPr>
              <a:t>萬</a:t>
            </a:r>
            <a:endParaRPr lang="en-US" altLang="zh-TW" sz="3400" dirty="0" smtClean="0">
              <a:ea typeface="華康儷中黑" pitchFamily="49" charset="-120"/>
            </a:endParaRPr>
          </a:p>
          <a:p>
            <a:r>
              <a:rPr lang="zh-TW" altLang="en-US" sz="3600" dirty="0" smtClean="0">
                <a:ea typeface="華康儷中黑" pitchFamily="49" charset="-120"/>
              </a:rPr>
              <a:t>主要商貿城市</a:t>
            </a:r>
            <a:r>
              <a:rPr lang="zh-TW" altLang="en-US" sz="3400" dirty="0" smtClean="0">
                <a:ea typeface="華康儷中黑" pitchFamily="49" charset="-120"/>
              </a:rPr>
              <a:t>：奧克蘭</a:t>
            </a:r>
            <a:endParaRPr lang="en-US" altLang="zh-TW" sz="3400" dirty="0" smtClean="0">
              <a:ea typeface="華康儷中黑" pitchFamily="49" charset="-120"/>
            </a:endParaRPr>
          </a:p>
          <a:p>
            <a:r>
              <a:rPr lang="en-US" altLang="zh-TW" sz="3400" dirty="0" smtClean="0">
                <a:ea typeface="華康儷中黑" pitchFamily="49" charset="-120"/>
              </a:rPr>
              <a:t>2012 </a:t>
            </a:r>
            <a:r>
              <a:rPr lang="zh-TW" altLang="en-US" sz="3400" dirty="0" smtClean="0">
                <a:ea typeface="華康儷中黑" pitchFamily="49" charset="-120"/>
              </a:rPr>
              <a:t>個人平均本地生產總值：</a:t>
            </a:r>
            <a:r>
              <a:rPr lang="en-US" altLang="zh-TW" sz="3400" dirty="0" smtClean="0">
                <a:ea typeface="華康儷中黑" pitchFamily="49" charset="-120"/>
              </a:rPr>
              <a:t>32,000</a:t>
            </a:r>
            <a:r>
              <a:rPr lang="zh-TW" altLang="en-US" sz="3400" dirty="0" smtClean="0">
                <a:ea typeface="華康儷中黑" pitchFamily="49" charset="-120"/>
              </a:rPr>
              <a:t>美元</a:t>
            </a:r>
            <a:r>
              <a:rPr lang="en-US" altLang="zh-TW" sz="3400" dirty="0" smtClean="0">
                <a:ea typeface="華康儷中黑" pitchFamily="49" charset="-120"/>
              </a:rPr>
              <a:t>*</a:t>
            </a:r>
            <a:r>
              <a:rPr lang="zh-TW" altLang="en-US" sz="1600" dirty="0" smtClean="0"/>
              <a:t>資料來源</a:t>
            </a:r>
            <a:r>
              <a:rPr lang="en-US" altLang="zh-TW" sz="1600" dirty="0" smtClean="0"/>
              <a:t>: </a:t>
            </a:r>
            <a:r>
              <a:rPr lang="zh-TW" altLang="en-US" sz="1600" dirty="0" smtClean="0"/>
              <a:t>世界銀行</a:t>
            </a:r>
            <a:r>
              <a:rPr lang="zh-TW" altLang="en-US" sz="3600" dirty="0" smtClean="0"/>
              <a:t> </a:t>
            </a:r>
            <a:endParaRPr lang="en-US" altLang="zh-TW" sz="3400" dirty="0" smtClean="0">
              <a:ea typeface="華康儷中黑" pitchFamily="49" charset="-120"/>
            </a:endParaRPr>
          </a:p>
          <a:p>
            <a:r>
              <a:rPr lang="zh-TW" altLang="en-US" sz="3400" dirty="0" smtClean="0">
                <a:ea typeface="華康儷中黑" pitchFamily="49" charset="-120"/>
              </a:rPr>
              <a:t>失業率：</a:t>
            </a:r>
            <a:r>
              <a:rPr lang="en-US" altLang="zh-TW" sz="3400" dirty="0" smtClean="0">
                <a:ea typeface="華康儷中黑" pitchFamily="49" charset="-120"/>
              </a:rPr>
              <a:t>6.4% (2013</a:t>
            </a:r>
            <a:r>
              <a:rPr lang="zh-TW" altLang="en-US" sz="3400" dirty="0" smtClean="0">
                <a:ea typeface="華康儷中黑" pitchFamily="49" charset="-120"/>
              </a:rPr>
              <a:t>年第二季</a:t>
            </a:r>
            <a:r>
              <a:rPr lang="en-US" altLang="zh-TW" sz="3400" dirty="0" smtClean="0">
                <a:ea typeface="華康儷中黑" pitchFamily="49" charset="-120"/>
              </a:rPr>
              <a:t>)</a:t>
            </a:r>
            <a:endParaRPr lang="en-US" sz="3400" dirty="0" smtClean="0">
              <a:ea typeface="華康儷中黑" pitchFamily="49" charset="-120"/>
            </a:endParaRPr>
          </a:p>
          <a:p>
            <a:r>
              <a:rPr lang="en-US" sz="3200" dirty="0" smtClean="0"/>
              <a:t>Population: 4.5 Million</a:t>
            </a:r>
          </a:p>
          <a:p>
            <a:r>
              <a:rPr lang="en-US" sz="3200" dirty="0" smtClean="0"/>
              <a:t>Main Commercial Hub:  Auckland</a:t>
            </a:r>
          </a:p>
          <a:p>
            <a:r>
              <a:rPr lang="en-US" sz="3200" dirty="0" smtClean="0"/>
              <a:t>GDP Per Capita in 2012: USD 32,000* </a:t>
            </a:r>
            <a:r>
              <a:rPr lang="en-US" altLang="zh-TW" sz="1400" dirty="0" smtClean="0">
                <a:ea typeface="華康儷中黑" pitchFamily="49" charset="-120"/>
              </a:rPr>
              <a:t>Source: World Bank</a:t>
            </a:r>
            <a:endParaRPr lang="en-US" sz="1400" dirty="0" smtClean="0"/>
          </a:p>
          <a:p>
            <a:r>
              <a:rPr lang="en-US" sz="3200" dirty="0" smtClean="0"/>
              <a:t>Unemployment Rate:  6.4% (Q2 2013)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280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609600" y="4975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ea typeface="華康儷中黑" pitchFamily="49" charset="-120"/>
              </a:rPr>
              <a:t>亞太區新興市場計劃</a:t>
            </a:r>
            <a:r>
              <a:rPr lang="en-US" altLang="zh-TW" sz="3200" dirty="0" smtClean="0">
                <a:ea typeface="華康儷中黑" pitchFamily="49" charset="-120"/>
              </a:rPr>
              <a:t>(EMP) 1</a:t>
            </a:r>
          </a:p>
          <a:p>
            <a:r>
              <a:rPr lang="zh-TW" altLang="en-US" sz="3200" dirty="0" smtClean="0">
                <a:ea typeface="華康儷中黑" pitchFamily="49" charset="-120"/>
              </a:rPr>
              <a:t>紐西蘭</a:t>
            </a:r>
            <a:r>
              <a:rPr lang="en-US" altLang="zh-TW" sz="3200" dirty="0" smtClean="0"/>
              <a:t> </a:t>
            </a:r>
          </a:p>
          <a:p>
            <a:r>
              <a:rPr lang="en-US" altLang="zh-TW" sz="2800" b="1" dirty="0" smtClean="0"/>
              <a:t>Emerging Markets Program (EMP) </a:t>
            </a:r>
          </a:p>
          <a:p>
            <a:r>
              <a:rPr lang="en-US" sz="2800" b="1" dirty="0" smtClean="0"/>
              <a:t>New Zealand </a:t>
            </a:r>
            <a:endParaRPr lang="en-US" sz="2800" b="1" dirty="0"/>
          </a:p>
        </p:txBody>
      </p:sp>
      <p:pic>
        <p:nvPicPr>
          <p:cNvPr id="5" name="Picture 4" descr="http://upload.wikimedia.org/wikipedia/commons/thumb/3/3e/Flag_of_New_Zealand.svg/125px-Flag_of_New_Zealand.sv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457200"/>
            <a:ext cx="10800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34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endParaRPr lang="en-US" sz="280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609600" y="4975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ea typeface="華康儷中黑" pitchFamily="49" charset="-120"/>
              </a:rPr>
              <a:t>亞太區新興市場計劃</a:t>
            </a:r>
            <a:r>
              <a:rPr lang="en-US" altLang="zh-TW" sz="3200" dirty="0" smtClean="0">
                <a:ea typeface="華康儷中黑" pitchFamily="49" charset="-120"/>
              </a:rPr>
              <a:t>(EMP) 2</a:t>
            </a:r>
          </a:p>
          <a:p>
            <a:r>
              <a:rPr lang="zh-TW" altLang="en-US" sz="3200" dirty="0" smtClean="0">
                <a:ea typeface="華康儷中黑" pitchFamily="49" charset="-120"/>
              </a:rPr>
              <a:t>菲律賓</a:t>
            </a:r>
            <a:endParaRPr lang="en-US" sz="3200" b="1" dirty="0" smtClean="0"/>
          </a:p>
          <a:p>
            <a:r>
              <a:rPr lang="en-US" sz="2800" b="1" dirty="0" smtClean="0"/>
              <a:t>Asia Pacific </a:t>
            </a:r>
            <a:r>
              <a:rPr lang="en-US" altLang="zh-TW" sz="2800" b="1" dirty="0" smtClean="0"/>
              <a:t>Emerging Markets Program (EMP)</a:t>
            </a:r>
            <a:r>
              <a:rPr lang="en-US" sz="2800" b="1" dirty="0" smtClean="0"/>
              <a:t> 2</a:t>
            </a:r>
          </a:p>
          <a:p>
            <a:r>
              <a:rPr lang="en-US" sz="2800" b="1" dirty="0" smtClean="0"/>
              <a:t>Philippines </a:t>
            </a:r>
            <a:endParaRPr lang="en-US" sz="2800" b="1" dirty="0"/>
          </a:p>
        </p:txBody>
      </p:sp>
      <p:pic>
        <p:nvPicPr>
          <p:cNvPr id="7" name="Picture 6" descr="http://upload.wikimedia.org/wikipedia/commons/thumb/9/99/Flag_of_the_Philippines.svg/125px-Flag_of_the_Philippines.sv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374400"/>
            <a:ext cx="107320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d1vmp8zzttzftq.cloudfront.net/wp-content/uploads/2012/06/high-rise-condominiums-and-offices-of-fort-bonifacio-modern-financial-and-business-district-of-metro-manila-in-the-philippines-1600x10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1" y="2819400"/>
            <a:ext cx="541019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34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38400"/>
            <a:ext cx="7662864" cy="4419600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sz="3200" dirty="0" smtClean="0">
                <a:ea typeface="華康儷中黑" pitchFamily="49" charset="-120"/>
              </a:rPr>
              <a:t>人口：</a:t>
            </a:r>
            <a:r>
              <a:rPr lang="en-US" altLang="zh-TW" sz="3200" dirty="0" smtClean="0">
                <a:ea typeface="華康儷中黑" pitchFamily="49" charset="-120"/>
              </a:rPr>
              <a:t>9,800</a:t>
            </a:r>
            <a:r>
              <a:rPr lang="zh-TW" altLang="en-US" sz="3200" dirty="0" smtClean="0">
                <a:ea typeface="華康儷中黑" pitchFamily="49" charset="-120"/>
              </a:rPr>
              <a:t>萬</a:t>
            </a:r>
            <a:endParaRPr lang="en-US" altLang="zh-TW" sz="3200" dirty="0" smtClean="0">
              <a:ea typeface="華康儷中黑" pitchFamily="49" charset="-120"/>
            </a:endParaRPr>
          </a:p>
          <a:p>
            <a:r>
              <a:rPr lang="zh-TW" altLang="en-US" sz="3200" dirty="0" smtClean="0">
                <a:ea typeface="華康儷中黑" pitchFamily="49" charset="-120"/>
              </a:rPr>
              <a:t>主要商貿城市：馬尼拉</a:t>
            </a:r>
            <a:endParaRPr lang="en-US" altLang="zh-TW" sz="3200" dirty="0" smtClean="0">
              <a:ea typeface="華康儷中黑" pitchFamily="49" charset="-120"/>
            </a:endParaRPr>
          </a:p>
          <a:p>
            <a:r>
              <a:rPr lang="en-US" altLang="zh-TW" sz="3200" dirty="0" smtClean="0">
                <a:ea typeface="華康儷中黑" pitchFamily="49" charset="-120"/>
              </a:rPr>
              <a:t>2012 </a:t>
            </a:r>
            <a:r>
              <a:rPr lang="zh-TW" altLang="en-US" sz="3200" dirty="0" smtClean="0">
                <a:ea typeface="華康儷中黑" pitchFamily="49" charset="-120"/>
              </a:rPr>
              <a:t>個人平均本地生產總值：</a:t>
            </a:r>
            <a:r>
              <a:rPr lang="en-US" altLang="zh-TW" sz="3200" dirty="0" smtClean="0">
                <a:ea typeface="華康儷中黑" pitchFamily="49" charset="-120"/>
              </a:rPr>
              <a:t>2,588</a:t>
            </a:r>
            <a:r>
              <a:rPr lang="zh-TW" altLang="en-US" sz="3200" dirty="0" smtClean="0">
                <a:ea typeface="華康儷中黑" pitchFamily="49" charset="-120"/>
              </a:rPr>
              <a:t>美元</a:t>
            </a:r>
            <a:r>
              <a:rPr lang="en-US" altLang="zh-TW" sz="3200" dirty="0" smtClean="0">
                <a:ea typeface="華康儷中黑" pitchFamily="49" charset="-120"/>
              </a:rPr>
              <a:t>*</a:t>
            </a:r>
            <a:r>
              <a:rPr lang="zh-TW" altLang="en-US" sz="1400" dirty="0" smtClean="0"/>
              <a:t>資料來源</a:t>
            </a:r>
            <a:r>
              <a:rPr lang="en-US" altLang="zh-TW" sz="1400" dirty="0" smtClean="0"/>
              <a:t>: </a:t>
            </a:r>
            <a:r>
              <a:rPr lang="zh-TW" altLang="en-US" sz="1400" dirty="0" smtClean="0"/>
              <a:t>世界銀行</a:t>
            </a:r>
            <a:r>
              <a:rPr lang="zh-TW" altLang="en-US" sz="3200" dirty="0" smtClean="0"/>
              <a:t> </a:t>
            </a:r>
            <a:endParaRPr lang="en-US" altLang="zh-TW" sz="3200" dirty="0" smtClean="0">
              <a:ea typeface="華康儷中黑" pitchFamily="49" charset="-120"/>
            </a:endParaRPr>
          </a:p>
          <a:p>
            <a:r>
              <a:rPr lang="zh-TW" altLang="en-US" sz="3200" dirty="0" smtClean="0">
                <a:ea typeface="華康儷中黑" pitchFamily="49" charset="-120"/>
              </a:rPr>
              <a:t>失業率：</a:t>
            </a:r>
            <a:r>
              <a:rPr lang="en-US" altLang="zh-TW" sz="3200" dirty="0" smtClean="0">
                <a:ea typeface="華康儷中黑" pitchFamily="49" charset="-120"/>
              </a:rPr>
              <a:t>7.5% (2013</a:t>
            </a:r>
            <a:r>
              <a:rPr lang="zh-TW" altLang="en-US" sz="3200" dirty="0" smtClean="0">
                <a:ea typeface="華康儷中黑" pitchFamily="49" charset="-120"/>
              </a:rPr>
              <a:t>年第二季</a:t>
            </a:r>
            <a:r>
              <a:rPr lang="en-US" altLang="zh-TW" sz="3200" dirty="0" smtClean="0">
                <a:ea typeface="華康儷中黑" pitchFamily="49" charset="-120"/>
              </a:rPr>
              <a:t>)</a:t>
            </a:r>
            <a:endParaRPr lang="en-US" sz="3200" dirty="0" smtClean="0">
              <a:ea typeface="華康儷中黑" pitchFamily="49" charset="-120"/>
            </a:endParaRPr>
          </a:p>
          <a:p>
            <a:r>
              <a:rPr lang="en-US" sz="3100" dirty="0" smtClean="0"/>
              <a:t>Population: 98 Million</a:t>
            </a:r>
          </a:p>
          <a:p>
            <a:r>
              <a:rPr lang="en-US" sz="3100" dirty="0" smtClean="0"/>
              <a:t>Main </a:t>
            </a:r>
            <a:r>
              <a:rPr lang="en-US" altLang="zh-TW" sz="3100" dirty="0" smtClean="0"/>
              <a:t>Commercial Hub</a:t>
            </a:r>
            <a:r>
              <a:rPr lang="en-US" sz="3100" dirty="0" smtClean="0"/>
              <a:t>:  Manila</a:t>
            </a:r>
          </a:p>
          <a:p>
            <a:r>
              <a:rPr lang="en-US" sz="3100" dirty="0" smtClean="0"/>
              <a:t>2012 GDP per Capita: USD 2,588*</a:t>
            </a:r>
            <a:r>
              <a:rPr lang="en-US" altLang="zh-TW" sz="3200" dirty="0" smtClean="0">
                <a:ea typeface="華康儷中黑" pitchFamily="49" charset="-120"/>
              </a:rPr>
              <a:t> </a:t>
            </a:r>
            <a:r>
              <a:rPr lang="en-US" altLang="zh-TW" sz="1400" dirty="0" smtClean="0">
                <a:ea typeface="華康儷中黑" pitchFamily="49" charset="-120"/>
              </a:rPr>
              <a:t>Source: World Bank</a:t>
            </a:r>
            <a:r>
              <a:rPr lang="en-US" sz="1400" dirty="0" smtClean="0"/>
              <a:t> </a:t>
            </a:r>
          </a:p>
          <a:p>
            <a:r>
              <a:rPr lang="en-US" sz="3100" dirty="0" smtClean="0"/>
              <a:t>Unemployment Rate: 7.5% </a:t>
            </a:r>
            <a:r>
              <a:rPr lang="en-US" altLang="zh-TW" sz="3100" dirty="0" smtClean="0"/>
              <a:t>(Q2 2013)</a:t>
            </a:r>
            <a:endParaRPr lang="en-US" sz="3100" dirty="0" smtClean="0"/>
          </a:p>
          <a:p>
            <a:endParaRPr lang="en-US" sz="3200" dirty="0" smtClean="0"/>
          </a:p>
          <a:p>
            <a:endParaRPr lang="en-US" sz="2800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71500" y="476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ea typeface="華康儷中黑" pitchFamily="49" charset="-120"/>
              </a:rPr>
              <a:t>亞太區新興市場計劃</a:t>
            </a:r>
            <a:r>
              <a:rPr lang="en-US" altLang="zh-TW" sz="3200" dirty="0" smtClean="0">
                <a:ea typeface="華康儷中黑" pitchFamily="49" charset="-120"/>
              </a:rPr>
              <a:t>(EMP) 2</a:t>
            </a:r>
          </a:p>
          <a:p>
            <a:r>
              <a:rPr lang="zh-TW" altLang="en-US" sz="3200" dirty="0" smtClean="0">
                <a:ea typeface="華康儷中黑" pitchFamily="49" charset="-120"/>
              </a:rPr>
              <a:t>菲律賓</a:t>
            </a:r>
            <a:endParaRPr lang="en-US" sz="3200" b="1" dirty="0" smtClean="0"/>
          </a:p>
          <a:p>
            <a:r>
              <a:rPr lang="en-US" sz="2800" b="1" dirty="0" smtClean="0"/>
              <a:t>Asia Pacific </a:t>
            </a:r>
            <a:r>
              <a:rPr lang="en-US" altLang="zh-TW" sz="2800" b="1" dirty="0" smtClean="0"/>
              <a:t>Emerging Markets Program (EMP)</a:t>
            </a:r>
            <a:r>
              <a:rPr lang="en-US" sz="2800" b="1" dirty="0" smtClean="0"/>
              <a:t> 2</a:t>
            </a:r>
          </a:p>
          <a:p>
            <a:r>
              <a:rPr lang="en-US" sz="2800" b="1" dirty="0" smtClean="0"/>
              <a:t>Philippines </a:t>
            </a:r>
            <a:endParaRPr lang="en-US" sz="2800" b="1" dirty="0"/>
          </a:p>
        </p:txBody>
      </p:sp>
      <p:pic>
        <p:nvPicPr>
          <p:cNvPr id="6" name="Picture 5" descr="http://upload.wikimedia.org/wikipedia/commons/thumb/9/99/Flag_of_the_Philippines.svg/125px-Flag_of_the_Philippines.sv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304800"/>
            <a:ext cx="107320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34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endParaRPr lang="en-US" sz="280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609600" y="4975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ea typeface="華康儷中黑" pitchFamily="49" charset="-120"/>
              </a:rPr>
              <a:t>亞太區新興市場計劃</a:t>
            </a:r>
            <a:r>
              <a:rPr lang="en-US" altLang="zh-TW" sz="3200" dirty="0" smtClean="0">
                <a:ea typeface="華康儷中黑" pitchFamily="49" charset="-120"/>
              </a:rPr>
              <a:t>(EMP) 3</a:t>
            </a:r>
          </a:p>
          <a:p>
            <a:r>
              <a:rPr lang="zh-TW" altLang="en-US" sz="3200" dirty="0" smtClean="0">
                <a:ea typeface="華康儷中黑" pitchFamily="49" charset="-120"/>
              </a:rPr>
              <a:t>新加坡</a:t>
            </a:r>
            <a:endParaRPr lang="en-US" altLang="zh-TW" sz="3200" b="1" dirty="0" smtClean="0"/>
          </a:p>
          <a:p>
            <a:r>
              <a:rPr lang="en-US" sz="2800" b="1" dirty="0" smtClean="0"/>
              <a:t>Asia Pacific </a:t>
            </a:r>
            <a:r>
              <a:rPr lang="en-US" altLang="zh-TW" sz="2800" b="1" dirty="0" smtClean="0"/>
              <a:t>Emerging Markets Program (EMP)</a:t>
            </a:r>
            <a:r>
              <a:rPr lang="en-US" sz="2800" b="1" dirty="0" smtClean="0"/>
              <a:t> 3</a:t>
            </a:r>
          </a:p>
          <a:p>
            <a:r>
              <a:rPr lang="en-US" sz="2800" b="1" dirty="0" smtClean="0"/>
              <a:t>Singapore </a:t>
            </a:r>
            <a:endParaRPr lang="en-US" sz="2800" b="1" dirty="0"/>
          </a:p>
        </p:txBody>
      </p:sp>
      <p:pic>
        <p:nvPicPr>
          <p:cNvPr id="5" name="Picture 4" descr="http://upload.wikimedia.org/wikipedia/commons/thumb/4/48/Flag_of_Singapore.svg/125px-Flag_of_Singapore.sv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304800"/>
            <a:ext cx="8190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travelskyline.net/wallpapers/singapore_travel_3-1280x8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743200"/>
            <a:ext cx="5715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34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541494"/>
            <a:ext cx="7662864" cy="4316506"/>
          </a:xfrm>
        </p:spPr>
        <p:txBody>
          <a:bodyPr>
            <a:normAutofit fontScale="70000" lnSpcReduction="20000"/>
          </a:bodyPr>
          <a:lstStyle/>
          <a:p>
            <a:r>
              <a:rPr lang="zh-TW" altLang="en-US" sz="3400" dirty="0" smtClean="0">
                <a:ea typeface="華康儷中黑" pitchFamily="49" charset="-120"/>
              </a:rPr>
              <a:t>人口：</a:t>
            </a:r>
            <a:r>
              <a:rPr lang="en-US" altLang="zh-TW" sz="3400" dirty="0" smtClean="0">
                <a:ea typeface="華康儷中黑" pitchFamily="49" charset="-120"/>
              </a:rPr>
              <a:t>531</a:t>
            </a:r>
            <a:r>
              <a:rPr lang="zh-TW" altLang="en-US" sz="3400" dirty="0" smtClean="0">
                <a:ea typeface="華康儷中黑" pitchFamily="49" charset="-120"/>
              </a:rPr>
              <a:t>萬</a:t>
            </a:r>
            <a:endParaRPr lang="en-US" altLang="zh-TW" sz="3400" dirty="0" smtClean="0">
              <a:ea typeface="華康儷中黑" pitchFamily="49" charset="-120"/>
            </a:endParaRPr>
          </a:p>
          <a:p>
            <a:r>
              <a:rPr lang="zh-TW" altLang="en-US" sz="3600" dirty="0" smtClean="0">
                <a:ea typeface="華康儷中黑" pitchFamily="49" charset="-120"/>
              </a:rPr>
              <a:t>主要商貿城市</a:t>
            </a:r>
            <a:r>
              <a:rPr lang="zh-TW" altLang="en-US" sz="3400" dirty="0" smtClean="0">
                <a:ea typeface="華康儷中黑" pitchFamily="49" charset="-120"/>
              </a:rPr>
              <a:t>：新加坡</a:t>
            </a:r>
            <a:endParaRPr lang="en-US" altLang="zh-TW" sz="3400" dirty="0" smtClean="0">
              <a:ea typeface="華康儷中黑" pitchFamily="49" charset="-120"/>
            </a:endParaRPr>
          </a:p>
          <a:p>
            <a:r>
              <a:rPr lang="en-US" altLang="zh-TW" sz="3400" dirty="0" smtClean="0">
                <a:ea typeface="華康儷中黑" pitchFamily="49" charset="-120"/>
              </a:rPr>
              <a:t>2012 </a:t>
            </a:r>
            <a:r>
              <a:rPr lang="zh-TW" altLang="en-US" sz="3400" dirty="0" smtClean="0">
                <a:ea typeface="華康儷中黑" pitchFamily="49" charset="-120"/>
              </a:rPr>
              <a:t>個人平均本地生產總值：</a:t>
            </a:r>
            <a:r>
              <a:rPr lang="en-US" altLang="zh-TW" sz="3400" dirty="0" smtClean="0">
                <a:ea typeface="華康儷中黑" pitchFamily="49" charset="-120"/>
              </a:rPr>
              <a:t>51,709</a:t>
            </a:r>
            <a:r>
              <a:rPr lang="zh-TW" altLang="en-US" sz="3400" dirty="0" smtClean="0">
                <a:ea typeface="華康儷中黑" pitchFamily="49" charset="-120"/>
              </a:rPr>
              <a:t>美元</a:t>
            </a:r>
            <a:r>
              <a:rPr lang="en-US" altLang="zh-TW" sz="3400" dirty="0" smtClean="0">
                <a:ea typeface="華康儷中黑" pitchFamily="49" charset="-120"/>
              </a:rPr>
              <a:t>*</a:t>
            </a:r>
            <a:r>
              <a:rPr lang="zh-TW" altLang="en-US" sz="1600" dirty="0" smtClean="0"/>
              <a:t>資料來源</a:t>
            </a:r>
            <a:r>
              <a:rPr lang="en-US" altLang="zh-TW" sz="1600" dirty="0" smtClean="0"/>
              <a:t>: </a:t>
            </a:r>
            <a:r>
              <a:rPr lang="zh-TW" altLang="en-US" sz="1600" dirty="0" smtClean="0"/>
              <a:t>世界銀行</a:t>
            </a:r>
            <a:r>
              <a:rPr lang="zh-TW" altLang="en-US" sz="3600" dirty="0" smtClean="0"/>
              <a:t> </a:t>
            </a:r>
            <a:endParaRPr lang="en-US" altLang="zh-TW" sz="3400" dirty="0" smtClean="0">
              <a:ea typeface="華康儷中黑" pitchFamily="49" charset="-120"/>
            </a:endParaRPr>
          </a:p>
          <a:p>
            <a:r>
              <a:rPr lang="zh-TW" altLang="en-US" sz="3400" dirty="0" smtClean="0">
                <a:ea typeface="華康儷中黑" pitchFamily="49" charset="-120"/>
              </a:rPr>
              <a:t>失業率：</a:t>
            </a:r>
            <a:r>
              <a:rPr lang="en-US" altLang="zh-TW" sz="3400" dirty="0" smtClean="0">
                <a:ea typeface="華康儷中黑" pitchFamily="49" charset="-120"/>
              </a:rPr>
              <a:t>2.1% (2013</a:t>
            </a:r>
            <a:r>
              <a:rPr lang="zh-TW" altLang="en-US" sz="3400" dirty="0" smtClean="0">
                <a:ea typeface="華康儷中黑" pitchFamily="49" charset="-120"/>
              </a:rPr>
              <a:t>年第二季</a:t>
            </a:r>
            <a:r>
              <a:rPr lang="en-US" altLang="zh-TW" sz="3400" dirty="0" smtClean="0">
                <a:ea typeface="華康儷中黑" pitchFamily="49" charset="-120"/>
              </a:rPr>
              <a:t>)</a:t>
            </a:r>
            <a:endParaRPr lang="en-US" altLang="en-US" sz="3400" dirty="0" smtClean="0">
              <a:ea typeface="華康儷中黑" pitchFamily="49" charset="-120"/>
            </a:endParaRPr>
          </a:p>
          <a:p>
            <a:r>
              <a:rPr lang="en-US" sz="3200" dirty="0" smtClean="0"/>
              <a:t>Population: 5.31 Million</a:t>
            </a:r>
          </a:p>
          <a:p>
            <a:r>
              <a:rPr lang="en-US" sz="3200" dirty="0" smtClean="0"/>
              <a:t>Main Commercial Hub:  Singapore</a:t>
            </a:r>
          </a:p>
          <a:p>
            <a:r>
              <a:rPr lang="en-US" sz="3200" dirty="0" smtClean="0"/>
              <a:t>GDP per Capita in 2012:  USD 51,709* </a:t>
            </a:r>
            <a:r>
              <a:rPr lang="en-US" altLang="zh-TW" sz="1600" dirty="0" smtClean="0">
                <a:ea typeface="華康儷中黑" pitchFamily="49" charset="-120"/>
              </a:rPr>
              <a:t>Source: World Bank</a:t>
            </a:r>
            <a:endParaRPr lang="en-US" sz="1600" dirty="0" smtClean="0"/>
          </a:p>
          <a:p>
            <a:r>
              <a:rPr lang="en-US" sz="3200" dirty="0" smtClean="0"/>
              <a:t>Unemployment Rate: 2.1% (Q2 2013)</a:t>
            </a:r>
          </a:p>
          <a:p>
            <a:endParaRPr lang="en-US" sz="3200" dirty="0" smtClean="0"/>
          </a:p>
          <a:p>
            <a:endParaRPr lang="en-US" sz="280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609600" y="4975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ea typeface="華康儷中黑" pitchFamily="49" charset="-120"/>
              </a:rPr>
              <a:t>亞太區新興市場計劃</a:t>
            </a:r>
            <a:r>
              <a:rPr lang="en-US" altLang="zh-TW" sz="3200" dirty="0" smtClean="0">
                <a:ea typeface="華康儷中黑" pitchFamily="49" charset="-120"/>
              </a:rPr>
              <a:t>(EMP) 3</a:t>
            </a:r>
          </a:p>
          <a:p>
            <a:r>
              <a:rPr lang="zh-TW" altLang="en-US" sz="3200" dirty="0" smtClean="0">
                <a:ea typeface="華康儷中黑" pitchFamily="49" charset="-120"/>
              </a:rPr>
              <a:t>新加坡</a:t>
            </a:r>
            <a:endParaRPr lang="en-US" altLang="zh-TW" sz="3200" b="1" dirty="0" smtClean="0"/>
          </a:p>
          <a:p>
            <a:r>
              <a:rPr lang="en-US" sz="2800" b="1" dirty="0" smtClean="0"/>
              <a:t>Asia Pacific </a:t>
            </a:r>
            <a:r>
              <a:rPr lang="en-US" altLang="zh-TW" sz="2800" b="1" dirty="0" smtClean="0"/>
              <a:t>Emerging Markets Program (EMP)</a:t>
            </a:r>
            <a:r>
              <a:rPr lang="en-US" sz="2800" b="1" dirty="0" smtClean="0"/>
              <a:t> 3</a:t>
            </a:r>
          </a:p>
          <a:p>
            <a:r>
              <a:rPr lang="en-US" sz="2800" b="1" dirty="0" smtClean="0"/>
              <a:t>Singapore </a:t>
            </a:r>
            <a:endParaRPr lang="en-US" sz="2800" b="1" dirty="0"/>
          </a:p>
        </p:txBody>
      </p:sp>
      <p:pic>
        <p:nvPicPr>
          <p:cNvPr id="5" name="Picture 4" descr="http://upload.wikimedia.org/wikipedia/commons/thumb/4/48/Flag_of_Singapore.svg/125px-Flag_of_Singapore.sv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298200"/>
            <a:ext cx="8190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34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391102"/>
            <a:ext cx="7662864" cy="44196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zh-TW" altLang="en-US" sz="3200" dirty="0" smtClean="0">
                <a:ea typeface="華康儷中黑" pitchFamily="49" charset="-120"/>
              </a:rPr>
              <a:t>作為香港經銷商</a:t>
            </a:r>
            <a:endParaRPr lang="en-US" altLang="zh-TW" sz="3200" dirty="0" smtClean="0">
              <a:ea typeface="華康儷中黑" pitchFamily="49" charset="-120"/>
            </a:endParaRPr>
          </a:p>
          <a:p>
            <a:r>
              <a:rPr lang="zh-TW" altLang="en-US" sz="3200" dirty="0" smtClean="0">
                <a:ea typeface="華康儷中黑" pitchFamily="49" charset="-120"/>
              </a:rPr>
              <a:t>以前</a:t>
            </a:r>
            <a:r>
              <a:rPr lang="en-US" altLang="zh-TW" sz="3200" dirty="0" smtClean="0">
                <a:ea typeface="華康儷中黑" pitchFamily="49" charset="-120"/>
              </a:rPr>
              <a:t> </a:t>
            </a:r>
            <a:r>
              <a:rPr lang="en-US" altLang="zh-TW" sz="3200" dirty="0" smtClean="0">
                <a:ea typeface="華康儷中黑" pitchFamily="49" charset="-120"/>
                <a:sym typeface="Wingdings" pitchFamily="2" charset="2"/>
              </a:rPr>
              <a:t> 700</a:t>
            </a:r>
            <a:r>
              <a:rPr lang="zh-TW" altLang="en-US" sz="3200" dirty="0" smtClean="0">
                <a:ea typeface="華康儷中黑" pitchFamily="49" charset="-120"/>
                <a:sym typeface="Wingdings" pitchFamily="2" charset="2"/>
              </a:rPr>
              <a:t>萬個機會</a:t>
            </a:r>
            <a:endParaRPr lang="en-US" altLang="zh-TW" sz="3200" dirty="0" smtClean="0">
              <a:ea typeface="華康儷中黑" pitchFamily="49" charset="-120"/>
            </a:endParaRPr>
          </a:p>
          <a:p>
            <a:r>
              <a:rPr lang="zh-TW" altLang="en-US" sz="3200" dirty="0" smtClean="0">
                <a:ea typeface="華康儷中黑" pitchFamily="49" charset="-120"/>
              </a:rPr>
              <a:t>現在</a:t>
            </a:r>
            <a:r>
              <a:rPr lang="en-US" altLang="zh-TW" sz="3200" dirty="0" smtClean="0">
                <a:ea typeface="華康儷中黑" pitchFamily="49" charset="-120"/>
              </a:rPr>
              <a:t> </a:t>
            </a:r>
            <a:r>
              <a:rPr lang="en-US" altLang="zh-TW" sz="3200" dirty="0" smtClean="0">
                <a:ea typeface="華康儷中黑" pitchFamily="49" charset="-120"/>
                <a:sym typeface="Wingdings" pitchFamily="2" charset="2"/>
              </a:rPr>
              <a:t> 5,368</a:t>
            </a:r>
            <a:r>
              <a:rPr lang="zh-TW" altLang="en-US" sz="3200" dirty="0" smtClean="0">
                <a:ea typeface="華康儷中黑" pitchFamily="49" charset="-120"/>
                <a:sym typeface="Wingdings" pitchFamily="2" charset="2"/>
              </a:rPr>
              <a:t>萬個機會</a:t>
            </a:r>
            <a:endParaRPr lang="en-US" altLang="zh-TW" sz="3200" dirty="0" smtClean="0">
              <a:ea typeface="華康儷中黑" pitchFamily="49" charset="-120"/>
              <a:sym typeface="Wingdings" pitchFamily="2" charset="2"/>
            </a:endParaRPr>
          </a:p>
          <a:p>
            <a:r>
              <a:rPr lang="zh-TW" altLang="en-US" sz="3200" dirty="0" smtClean="0">
                <a:ea typeface="華康儷中黑" pitchFamily="49" charset="-120"/>
                <a:sym typeface="Wingdings" pitchFamily="2" charset="2"/>
              </a:rPr>
              <a:t>很快 </a:t>
            </a:r>
            <a:r>
              <a:rPr lang="en-US" altLang="zh-TW" sz="3200" dirty="0" smtClean="0">
                <a:ea typeface="華康儷中黑" pitchFamily="49" charset="-120"/>
                <a:sym typeface="Wingdings" pitchFamily="2" charset="2"/>
              </a:rPr>
              <a:t> 1</a:t>
            </a:r>
            <a:r>
              <a:rPr lang="zh-TW" altLang="en-US" sz="3200" dirty="0" smtClean="0">
                <a:ea typeface="華康儷中黑" pitchFamily="49" charset="-120"/>
                <a:sym typeface="Wingdings" pitchFamily="2" charset="2"/>
              </a:rPr>
              <a:t>億</a:t>
            </a:r>
            <a:r>
              <a:rPr lang="en-US" altLang="zh-TW" sz="3200" dirty="0" smtClean="0">
                <a:ea typeface="華康儷中黑" pitchFamily="49" charset="-120"/>
                <a:sym typeface="Wingdings" pitchFamily="2" charset="2"/>
              </a:rPr>
              <a:t>6,100</a:t>
            </a:r>
            <a:r>
              <a:rPr lang="zh-TW" altLang="en-US" sz="3200" dirty="0" smtClean="0">
                <a:ea typeface="華康儷中黑" pitchFamily="49" charset="-120"/>
                <a:sym typeface="Wingdings" pitchFamily="2" charset="2"/>
              </a:rPr>
              <a:t>萬個機會</a:t>
            </a:r>
            <a:endParaRPr lang="en-US" altLang="zh-TW" sz="3200" dirty="0" smtClean="0">
              <a:ea typeface="華康儷中黑" pitchFamily="49" charset="-120"/>
              <a:sym typeface="Wingdings" pitchFamily="2" charset="2"/>
            </a:endParaRPr>
          </a:p>
          <a:p>
            <a:pPr>
              <a:buNone/>
            </a:pPr>
            <a:r>
              <a:rPr lang="en-US" sz="3100" dirty="0" smtClean="0"/>
              <a:t>As a Hong Kong Distributor,</a:t>
            </a:r>
          </a:p>
          <a:p>
            <a:r>
              <a:rPr lang="en-US" sz="3100" dirty="0" smtClean="0"/>
              <a:t>BEFORE </a:t>
            </a:r>
            <a:r>
              <a:rPr lang="en-US" sz="3100" dirty="0" smtClean="0">
                <a:sym typeface="Wingdings" pitchFamily="2" charset="2"/>
              </a:rPr>
              <a:t> 7 Million opportunities</a:t>
            </a:r>
            <a:endParaRPr lang="en-US" sz="3100" dirty="0" smtClean="0"/>
          </a:p>
          <a:p>
            <a:r>
              <a:rPr lang="en-US" sz="3100" dirty="0" smtClean="0"/>
              <a:t>NOW </a:t>
            </a:r>
            <a:r>
              <a:rPr lang="en-US" sz="3100" dirty="0" smtClean="0">
                <a:sym typeface="Wingdings" pitchFamily="2" charset="2"/>
              </a:rPr>
              <a:t> 53.68 Million opportunities</a:t>
            </a:r>
          </a:p>
          <a:p>
            <a:r>
              <a:rPr lang="en-US" sz="3100" dirty="0" smtClean="0">
                <a:sym typeface="Wingdings" pitchFamily="2" charset="2"/>
              </a:rPr>
              <a:t>SOON  161 Million opportunities</a:t>
            </a:r>
            <a:endParaRPr lang="en-US" sz="3100" dirty="0" smtClean="0"/>
          </a:p>
          <a:p>
            <a:endParaRPr lang="en-US" sz="3200" dirty="0" smtClean="0"/>
          </a:p>
          <a:p>
            <a:endParaRPr lang="en-US" sz="280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609600" y="4975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ea typeface="華康儷中黑" pitchFamily="49" charset="-120"/>
              </a:rPr>
              <a:t>亞太區新興市場計劃</a:t>
            </a:r>
            <a:r>
              <a:rPr lang="en-US" altLang="zh-TW" sz="3200" dirty="0" smtClean="0">
                <a:ea typeface="華康儷中黑" pitchFamily="49" charset="-120"/>
              </a:rPr>
              <a:t>(EMP)</a:t>
            </a:r>
          </a:p>
          <a:p>
            <a:r>
              <a:rPr lang="zh-TW" altLang="en-US" sz="3200" dirty="0" smtClean="0">
                <a:ea typeface="華康儷中黑" pitchFamily="49" charset="-120"/>
              </a:rPr>
              <a:t>即將推出！</a:t>
            </a:r>
            <a:endParaRPr lang="en-US" sz="3200" dirty="0" smtClean="0"/>
          </a:p>
          <a:p>
            <a:r>
              <a:rPr lang="en-US" sz="2800" b="1" dirty="0" smtClean="0"/>
              <a:t>Asia Pacific </a:t>
            </a:r>
            <a:r>
              <a:rPr lang="en-US" altLang="zh-TW" sz="2800" b="1" dirty="0" smtClean="0"/>
              <a:t>Emerging Markets Program (EMP)</a:t>
            </a:r>
            <a:endParaRPr lang="en-US" sz="2800" b="1" dirty="0" smtClean="0"/>
          </a:p>
          <a:p>
            <a:r>
              <a:rPr lang="en-US" sz="2800" b="1" dirty="0" smtClean="0"/>
              <a:t>COMING SOON!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360342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rkm\Desktop\WC - Presentations\Country Maps\US Fla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5">
            <a:off x="1161619" y="2103324"/>
            <a:ext cx="1508125" cy="12876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m\Desktop\WC - Presentations\Country Maps\Canad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5" y="1038400"/>
            <a:ext cx="2238856" cy="170873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km\Desktop\WC - Presentations\Country Maps\Columbi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084">
            <a:off x="2313433" y="3669303"/>
            <a:ext cx="335136" cy="51808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km\Desktop\WC - Presentations\Country Maps\Dominican Republic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51" y="3313168"/>
            <a:ext cx="433350" cy="28103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rkm\Desktop\WC - Presentations\Country Maps\Ecuado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95" y="4025872"/>
            <a:ext cx="182234" cy="24132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9" y="3141080"/>
            <a:ext cx="393196" cy="3078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km\Desktop\WC - Presentations\Country Maps\Mexico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21">
            <a:off x="1361612" y="2949827"/>
            <a:ext cx="817478" cy="5795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arkm\Desktop\WC - Presentations\Country Maps\spain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501">
            <a:off x="4142364" y="2502327"/>
            <a:ext cx="376779" cy="33766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rkm\Desktop\WC - Presentations\Country Maps\Taiwan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05" y="3146289"/>
            <a:ext cx="457200" cy="34582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rkm\Desktop\WC - Presentations\Country Maps\UK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80">
            <a:off x="4107932" y="1773330"/>
            <a:ext cx="391695" cy="54402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7063781" y="4567566"/>
            <a:ext cx="1245814" cy="11182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74682"/>
            <a:ext cx="4056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全世界</a:t>
            </a:r>
            <a:endParaRPr lang="en-US" sz="4000" b="1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4000" b="1" dirty="0" smtClean="0">
                <a:solidFill>
                  <a:prstClr val="black"/>
                </a:solidFill>
              </a:rPr>
              <a:t>The World</a:t>
            </a:r>
          </a:p>
        </p:txBody>
      </p:sp>
    </p:spTree>
    <p:extLst>
      <p:ext uri="{BB962C8B-B14F-4D97-AF65-F5344CB8AC3E}">
        <p14:creationId xmlns="" xmlns:p14="http://schemas.microsoft.com/office/powerpoint/2010/main" val="235635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34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2532" y="3489434"/>
            <a:ext cx="46061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 smtClean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全球視野</a:t>
            </a:r>
            <a:endParaRPr lang="zh-TW" altLang="en-US" sz="8000" b="1" dirty="0"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華康儷中黑" pitchFamily="49" charset="-12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279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115621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0134600" y="0"/>
            <a:ext cx="9372600" cy="10668000"/>
            <a:chOff x="7772400" y="1371600"/>
            <a:chExt cx="9372600" cy="1066800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5556" t="16000" r="16111" b="5778"/>
            <a:stretch>
              <a:fillRect/>
            </a:stretch>
          </p:blipFill>
          <p:spPr bwMode="auto">
            <a:xfrm>
              <a:off x="7772400" y="1371600"/>
              <a:ext cx="9372600" cy="670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15459" t="30222" r="16207" b="6667"/>
            <a:stretch>
              <a:fillRect/>
            </a:stretch>
          </p:blipFill>
          <p:spPr bwMode="auto">
            <a:xfrm>
              <a:off x="7772400" y="6629400"/>
              <a:ext cx="9372600" cy="541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268783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124671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38100"/>
            <a:ext cx="8763000" cy="10287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"/>
            <a:ext cx="44196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6407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0.224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515600" y="-6324600"/>
            <a:ext cx="9144000" cy="10611855"/>
            <a:chOff x="-7162800" y="609600"/>
            <a:chExt cx="9829800" cy="10611855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2778" t="16000" r="15556" b="6667"/>
            <a:stretch>
              <a:fillRect/>
            </a:stretch>
          </p:blipFill>
          <p:spPr bwMode="auto">
            <a:xfrm>
              <a:off x="-7162800" y="609600"/>
              <a:ext cx="9829800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12777" t="40702" r="15556" b="6667"/>
            <a:stretch>
              <a:fillRect/>
            </a:stretch>
          </p:blipFill>
          <p:spPr bwMode="auto">
            <a:xfrm>
              <a:off x="-7162800" y="6709611"/>
              <a:ext cx="9829800" cy="4511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20600" y="1295400"/>
            <a:ext cx="9143999" cy="13082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-31531" y="-1"/>
            <a:ext cx="9235440" cy="9042822"/>
            <a:chOff x="-11811000" y="-2514600"/>
            <a:chExt cx="11842531" cy="11595538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5556" t="17111" r="8333" b="8222"/>
            <a:stretch>
              <a:fillRect/>
            </a:stretch>
          </p:blipFill>
          <p:spPr bwMode="auto">
            <a:xfrm>
              <a:off x="-11779469" y="-2514600"/>
              <a:ext cx="11811000" cy="640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l="5326" t="32901" r="8563" b="5889"/>
            <a:stretch>
              <a:fillRect/>
            </a:stretch>
          </p:blipFill>
          <p:spPr bwMode="auto">
            <a:xfrm>
              <a:off x="-11811000" y="3833648"/>
              <a:ext cx="11811000" cy="524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ctangle 4"/>
          <p:cNvSpPr/>
          <p:nvPr/>
        </p:nvSpPr>
        <p:spPr>
          <a:xfrm>
            <a:off x="762000" y="1219200"/>
            <a:ext cx="8191500" cy="16764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3749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2496800" y="0"/>
            <a:ext cx="9144000" cy="16078200"/>
            <a:chOff x="-9144000" y="0"/>
            <a:chExt cx="9144000" cy="160782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6111" t="16000" r="17222" b="9333"/>
            <a:stretch>
              <a:fillRect/>
            </a:stretch>
          </p:blipFill>
          <p:spPr bwMode="auto">
            <a:xfrm>
              <a:off x="-9144000" y="0"/>
              <a:ext cx="9144000" cy="640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6437" t="17778" r="16896" b="9854"/>
            <a:stretch>
              <a:fillRect/>
            </a:stretch>
          </p:blipFill>
          <p:spPr bwMode="auto">
            <a:xfrm>
              <a:off x="-9144000" y="6324600"/>
              <a:ext cx="9144000" cy="6203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6667" t="44667" r="16667" b="10000"/>
            <a:stretch>
              <a:fillRect/>
            </a:stretch>
          </p:blipFill>
          <p:spPr bwMode="auto">
            <a:xfrm>
              <a:off x="-9144000" y="12192000"/>
              <a:ext cx="9144000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82200" y="0"/>
            <a:ext cx="9144000" cy="166807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0" y="-63062"/>
            <a:ext cx="9144000" cy="9913358"/>
            <a:chOff x="-11963400" y="-457200"/>
            <a:chExt cx="11430000" cy="1239169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7778" t="15556" r="8889" b="6222"/>
            <a:stretch>
              <a:fillRect/>
            </a:stretch>
          </p:blipFill>
          <p:spPr bwMode="auto">
            <a:xfrm>
              <a:off x="-11963400" y="-457200"/>
              <a:ext cx="11430000" cy="670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 l="7318" t="18667" r="9444" b="10222"/>
            <a:stretch>
              <a:fillRect/>
            </a:stretch>
          </p:blipFill>
          <p:spPr bwMode="auto">
            <a:xfrm>
              <a:off x="-11963400" y="5838497"/>
              <a:ext cx="11416862" cy="60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353284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56 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01" y="345141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5776" y="2770094"/>
            <a:ext cx="7662864" cy="32671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53701" y="1295400"/>
            <a:ext cx="4610100" cy="54864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-13136"/>
            <a:ext cx="9144001" cy="12096537"/>
            <a:chOff x="0" y="-13136"/>
            <a:chExt cx="9144001" cy="12096537"/>
          </a:xfrm>
        </p:grpSpPr>
        <p:pic>
          <p:nvPicPr>
            <p:cNvPr id="3074" name="Picture 2" descr="C:\Users\markm\Desktop\2013 MAIC\creative\new global shop\Global SHOP.COM - Product Detail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1" cy="120834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536" t="16000" r="6993" b="57038"/>
            <a:stretch>
              <a:fillRect/>
            </a:stretch>
          </p:blipFill>
          <p:spPr bwMode="auto">
            <a:xfrm>
              <a:off x="0" y="-13136"/>
              <a:ext cx="9125712" cy="1758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42778" t="64000" r="35555" b="24444"/>
            <a:stretch>
              <a:fillRect/>
            </a:stretch>
          </p:blipFill>
          <p:spPr bwMode="auto">
            <a:xfrm>
              <a:off x="3887252" y="3079532"/>
              <a:ext cx="2468880" cy="822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ctangle 11"/>
          <p:cNvSpPr/>
          <p:nvPr/>
        </p:nvSpPr>
        <p:spPr>
          <a:xfrm>
            <a:off x="990600" y="1219200"/>
            <a:ext cx="4343400" cy="51816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5919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61894E-8 L 0.20833 -0.379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image004"/>
          <p:cNvPicPr>
            <a:picLocks noChangeAspect="1" noChangeArrowheads="1"/>
          </p:cNvPicPr>
          <p:nvPr/>
        </p:nvPicPr>
        <p:blipFill>
          <a:blip r:embed="rId2" cstate="print"/>
          <a:srcRect l="8594" r="9531"/>
          <a:stretch>
            <a:fillRect/>
          </a:stretch>
        </p:blipFill>
        <p:spPr bwMode="auto">
          <a:xfrm>
            <a:off x="0" y="0"/>
            <a:ext cx="9144000" cy="893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markm\Desktop\2013 MAIC\creative\new global shop\Global SHOP.COM - check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0"/>
            <a:ext cx="9143999" cy="17057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arkm\Desktop\WC - Presentations\Global\Global\21_US_ENG_20120806_ShopGlobal_v6_Checkout_Shipp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0"/>
            <a:ext cx="9144000" cy="13079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8"/>
          <p:cNvGrpSpPr/>
          <p:nvPr/>
        </p:nvGrpSpPr>
        <p:grpSpPr>
          <a:xfrm>
            <a:off x="10744200" y="0"/>
            <a:ext cx="10287000" cy="9391650"/>
            <a:chOff x="-914400" y="0"/>
            <a:chExt cx="10287000" cy="9391650"/>
          </a:xfrm>
        </p:grpSpPr>
        <p:grpSp>
          <p:nvGrpSpPr>
            <p:cNvPr id="3" name="Group 6"/>
            <p:cNvGrpSpPr/>
            <p:nvPr/>
          </p:nvGrpSpPr>
          <p:grpSpPr>
            <a:xfrm>
              <a:off x="-914400" y="0"/>
              <a:ext cx="10287000" cy="9391650"/>
              <a:chOff x="-10820400" y="0"/>
              <a:chExt cx="10287000" cy="9391650"/>
            </a:xfrm>
          </p:grpSpPr>
          <p:pic>
            <p:nvPicPr>
              <p:cNvPr id="1026" name="Picture 2" descr="image00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10820400" y="0"/>
                <a:ext cx="10287000" cy="9391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2" descr="C:\Users\markm\Desktop\2013 MAIC\creative\new global shop\Global SHOP.COM - checkout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0298" t="36130" r="36806" b="39550"/>
              <a:stretch/>
            </p:blipFill>
            <p:spPr bwMode="auto">
              <a:xfrm>
                <a:off x="-9677400" y="4925702"/>
                <a:ext cx="5184784" cy="4446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2" descr="image001"/>
            <p:cNvPicPr>
              <a:picLocks noChangeAspect="1" noChangeArrowheads="1"/>
            </p:cNvPicPr>
            <p:nvPr/>
          </p:nvPicPr>
          <p:blipFill>
            <a:blip r:embed="rId5" cstate="print"/>
            <a:srcRect l="20000" t="46247" r="68147" b="48073"/>
            <a:stretch>
              <a:fillRect/>
            </a:stretch>
          </p:blipFill>
          <p:spPr bwMode="auto">
            <a:xfrm>
              <a:off x="1219200" y="5715000"/>
              <a:ext cx="12192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3378200" y="4491097"/>
            <a:ext cx="5156200" cy="20621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全球的顧客可以體驗快捷及簡易的結帳程序，讓你的</a:t>
            </a:r>
            <a:r>
              <a:rPr lang="zh-TW" altLang="en-US" sz="2400" dirty="0" smtClean="0">
                <a:latin typeface="華康儷中黑" pitchFamily="49" charset="-120"/>
                <a:ea typeface="華康儷中黑" pitchFamily="49" charset="-120"/>
              </a:rPr>
              <a:t>國際顧</a:t>
            </a:r>
            <a:r>
              <a:rPr lang="zh-TW" altLang="en-US" sz="2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客輕鬆購物。</a:t>
            </a:r>
            <a:endParaRPr lang="en-US" altLang="zh-TW" sz="24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Global </a:t>
            </a:r>
            <a:r>
              <a:rPr lang="en-US" sz="2000" dirty="0">
                <a:solidFill>
                  <a:prstClr val="black"/>
                </a:solidFill>
              </a:rPr>
              <a:t>Customers </a:t>
            </a:r>
            <a:r>
              <a:rPr lang="en-US" sz="2000" dirty="0" smtClean="0">
                <a:solidFill>
                  <a:prstClr val="black"/>
                </a:solidFill>
              </a:rPr>
              <a:t>experience quick </a:t>
            </a:r>
            <a:r>
              <a:rPr lang="en-US" sz="2000" dirty="0">
                <a:solidFill>
                  <a:prstClr val="black"/>
                </a:solidFill>
              </a:rPr>
              <a:t>and easy </a:t>
            </a:r>
            <a:r>
              <a:rPr lang="en-US" sz="2000" dirty="0" smtClean="0">
                <a:solidFill>
                  <a:prstClr val="black"/>
                </a:solidFill>
              </a:rPr>
              <a:t>Checkout. Making </a:t>
            </a:r>
            <a:r>
              <a:rPr lang="en-US" sz="2000" dirty="0">
                <a:solidFill>
                  <a:prstClr val="black"/>
                </a:solidFill>
              </a:rPr>
              <a:t>it easy for your international customers to shop and go without all the hassle.</a:t>
            </a:r>
          </a:p>
        </p:txBody>
      </p:sp>
      <p:pic>
        <p:nvPicPr>
          <p:cNvPr id="10" name="Picture 2" descr="C:\Users\markm\Desktop\2013 MAIC\creative\new global shop\Global SHOP.COM - check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00" y="449077"/>
            <a:ext cx="9143999" cy="17057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markm\Desktop\2013 MAIC\creative\new global shop\Global SHOP.COM - checkou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75" t="20941" r="36806" b="25952"/>
          <a:stretch/>
        </p:blipFill>
        <p:spPr bwMode="auto">
          <a:xfrm>
            <a:off x="21336000" y="2971800"/>
            <a:ext cx="4692650" cy="9058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arkm\Desktop\WC - Presentations\Global\Global\21_US_ENG_20120806_ShopGlobal_v6_Checkout_Shipp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0" y="0"/>
            <a:ext cx="9144000" cy="13079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527000" y="4970129"/>
            <a:ext cx="5156200" cy="20621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全球的顧客可以體驗快捷及簡易的結帳程序，讓你的</a:t>
            </a:r>
            <a:r>
              <a:rPr lang="zh-TW" altLang="en-US" sz="2400" dirty="0" smtClean="0">
                <a:latin typeface="華康儷中黑" pitchFamily="49" charset="-120"/>
                <a:ea typeface="華康儷中黑" pitchFamily="49" charset="-120"/>
              </a:rPr>
              <a:t>國際顧</a:t>
            </a:r>
            <a:r>
              <a:rPr lang="zh-TW" altLang="en-US" sz="2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客輕鬆購物。</a:t>
            </a:r>
            <a:endParaRPr lang="en-US" altLang="zh-TW" sz="24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Global </a:t>
            </a:r>
            <a:r>
              <a:rPr lang="en-US" sz="2000" dirty="0">
                <a:solidFill>
                  <a:prstClr val="black"/>
                </a:solidFill>
              </a:rPr>
              <a:t>Customers </a:t>
            </a:r>
            <a:r>
              <a:rPr lang="en-US" sz="2000" dirty="0" smtClean="0">
                <a:solidFill>
                  <a:prstClr val="black"/>
                </a:solidFill>
              </a:rPr>
              <a:t>experience quick </a:t>
            </a:r>
            <a:r>
              <a:rPr lang="en-US" sz="2000" dirty="0">
                <a:solidFill>
                  <a:prstClr val="black"/>
                </a:solidFill>
              </a:rPr>
              <a:t>and easy </a:t>
            </a:r>
            <a:r>
              <a:rPr lang="en-US" sz="2000" dirty="0" smtClean="0">
                <a:solidFill>
                  <a:prstClr val="black"/>
                </a:solidFill>
              </a:rPr>
              <a:t>Checkout. Making </a:t>
            </a:r>
            <a:r>
              <a:rPr lang="en-US" sz="2000" dirty="0">
                <a:solidFill>
                  <a:prstClr val="black"/>
                </a:solidFill>
              </a:rPr>
              <a:t>it easy for your international customers to shop and go without all the hassle.</a:t>
            </a:r>
          </a:p>
        </p:txBody>
      </p:sp>
    </p:spTree>
    <p:extLst>
      <p:ext uri="{BB962C8B-B14F-4D97-AF65-F5344CB8AC3E}">
        <p14:creationId xmlns="" xmlns:p14="http://schemas.microsoft.com/office/powerpoint/2010/main" val="316965657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lumns">
  <a:themeElements>
    <a:clrScheme name="Custom 1">
      <a:dk1>
        <a:srgbClr val="FFFFFF"/>
      </a:dk1>
      <a:lt1>
        <a:srgbClr val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3521</TotalTime>
  <Words>1371</Words>
  <Application>Microsoft Office PowerPoint</Application>
  <PresentationFormat>On-screen Show (4:3)</PresentationFormat>
  <Paragraphs>295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Genesis</vt:lpstr>
      <vt:lpstr>Office Theme</vt:lpstr>
      <vt:lpstr>2_Columns</vt:lpstr>
      <vt:lpstr>嶄新全球化公司 亞太區 A New International Company Asia Pacific</vt:lpstr>
      <vt:lpstr> A New International Company</vt:lpstr>
      <vt:lpstr>全球網站 Global.SHOP.COM</vt:lpstr>
      <vt:lpstr>Slide 4</vt:lpstr>
      <vt:lpstr>Slide 5</vt:lpstr>
      <vt:lpstr>Slide 6</vt:lpstr>
      <vt:lpstr>Slide 7</vt:lpstr>
      <vt:lpstr>Slide 8</vt:lpstr>
      <vt:lpstr>Slide 9</vt:lpstr>
      <vt:lpstr>我們現已可送貨至： We are already Shipping to:</vt:lpstr>
      <vt:lpstr>全球網站Global SHOP.COM的好處 Benefits of Global SHOP.COM</vt:lpstr>
      <vt:lpstr>全球網站Global SHOP.COM的好處 Benefits of Global Shop.com</vt:lpstr>
      <vt:lpstr>全球網站Global SHOP.COM 你們全都已經有一個！  Global SHOP.COM You ALL have one already!</vt:lpstr>
      <vt:lpstr>新興市場計劃 (EMP)  Emerging Markets Program (EMP)</vt:lpstr>
      <vt:lpstr>Slide 15</vt:lpstr>
      <vt:lpstr>Slide 16</vt:lpstr>
      <vt:lpstr>新興市場計劃 (EMP)  Emerging Markets Program (EMP)</vt:lpstr>
      <vt:lpstr>例子 Example</vt:lpstr>
      <vt:lpstr>Slide 19</vt:lpstr>
      <vt:lpstr> 亞太區市場 Asia Pacific Markets  </vt:lpstr>
      <vt:lpstr>亞太區市場 Asia Pacific Markets </vt:lpstr>
      <vt:lpstr>亞太區市場 Asia Pacific Markets</vt:lpstr>
      <vt:lpstr>亞太區一體化 2013年8月17日開始… Asia Pacific Unification August 17, 2013 Onward…</vt:lpstr>
      <vt:lpstr>由管理多個全球商業發展中心 Go FROM Managing Multiple Global Centers</vt:lpstr>
      <vt:lpstr>… 變成管理一個組織 … TO Managing One Organization</vt:lpstr>
      <vt:lpstr>變成管理一個組織 To Managing One Organization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Myers</dc:creator>
  <cp:lastModifiedBy>convention</cp:lastModifiedBy>
  <cp:revision>233</cp:revision>
  <dcterms:created xsi:type="dcterms:W3CDTF">2013-01-22T19:27:02Z</dcterms:created>
  <dcterms:modified xsi:type="dcterms:W3CDTF">2013-10-25T13:02:36Z</dcterms:modified>
</cp:coreProperties>
</file>